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78" r:id="rId2"/>
    <p:sldId id="257" r:id="rId3"/>
    <p:sldId id="258" r:id="rId4"/>
    <p:sldId id="259" r:id="rId5"/>
    <p:sldId id="260" r:id="rId6"/>
    <p:sldId id="276" r:id="rId7"/>
    <p:sldId id="265" r:id="rId8"/>
    <p:sldId id="291" r:id="rId9"/>
    <p:sldId id="261" r:id="rId10"/>
    <p:sldId id="288" r:id="rId11"/>
    <p:sldId id="262" r:id="rId12"/>
    <p:sldId id="286" r:id="rId13"/>
    <p:sldId id="290" r:id="rId14"/>
    <p:sldId id="282" r:id="rId15"/>
    <p:sldId id="279" r:id="rId16"/>
    <p:sldId id="289" r:id="rId17"/>
    <p:sldId id="280" r:id="rId18"/>
    <p:sldId id="287" r:id="rId19"/>
    <p:sldId id="281" r:id="rId20"/>
    <p:sldId id="263" r:id="rId21"/>
    <p:sldId id="264" r:id="rId22"/>
    <p:sldId id="266" r:id="rId23"/>
    <p:sldId id="267" r:id="rId24"/>
    <p:sldId id="269" r:id="rId25"/>
    <p:sldId id="270" r:id="rId26"/>
    <p:sldId id="271" r:id="rId27"/>
    <p:sldId id="272" r:id="rId28"/>
    <p:sldId id="273" r:id="rId29"/>
    <p:sldId id="274" r:id="rId30"/>
    <p:sldId id="284" r:id="rId31"/>
    <p:sldId id="285" r:id="rId32"/>
  </p:sldIdLst>
  <p:sldSz cx="12192000" cy="6858000"/>
  <p:notesSz cx="6735763" cy="9866313"/>
  <p:embeddedFontLst>
    <p:embeddedFont>
      <p:font typeface="Proxima Nova" charset="0"/>
      <p:regular r:id="rId34"/>
      <p:bold r:id="rId35"/>
      <p:italic r:id="rId36"/>
      <p:boldItalic r:id="rId37"/>
    </p:embeddedFont>
    <p:embeddedFont>
      <p:font typeface="Calibri" pitchFamily="34" charset="0"/>
      <p:regular r:id="rId38"/>
      <p:bold r:id="rId39"/>
      <p:italic r:id="rId40"/>
      <p:boldItalic r:id="rId41"/>
    </p:embeddedFont>
    <p:embeddedFont>
      <p:font typeface="Montserrat SemiBold" charset="0"/>
      <p:regular r:id="rId42"/>
      <p:bold r:id="rId43"/>
      <p:italic r:id="rId44"/>
      <p:boldItalic r:id="rId45"/>
    </p:embeddedFont>
    <p:embeddedFont>
      <p:font typeface="Montserrat Light"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U9hZi0UhS2oqEOv03yCtA//y0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8294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7687" autoAdjust="0"/>
  </p:normalViewPr>
  <p:slideViewPr>
    <p:cSldViewPr snapToGrid="0" showGuides="1">
      <p:cViewPr varScale="1">
        <p:scale>
          <a:sx n="77" d="100"/>
          <a:sy n="77" d="100"/>
        </p:scale>
        <p:origin x="-893" y="-8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uk-UA"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uk-UA" b="1" u="sng" dirty="0">
                <a:solidFill>
                  <a:srgbClr val="FF0000"/>
                </a:solidFill>
              </a:rPr>
              <a:t>УВАГА! ПЕРЕД РЕДАГУВАННЯМ ПРЕЗЕНТАЦІЇ ОЗНАЙОМТЕСЬ ТА ДОТРИМУЙТЕСЬ ВИМОГ І СТИЛІСТИКИ!</a:t>
            </a:r>
            <a:br>
              <a:rPr lang="uk-UA" b="1" u="sng" dirty="0">
                <a:solidFill>
                  <a:srgbClr val="FF0000"/>
                </a:solidFill>
              </a:rPr>
            </a:br>
            <a:r>
              <a:rPr lang="uk-UA" b="1" u="sng" dirty="0">
                <a:solidFill>
                  <a:srgbClr val="FF0000"/>
                </a:solidFill>
              </a:rPr>
              <a:t/>
            </a:r>
            <a:br>
              <a:rPr lang="uk-UA" b="1" u="sng" dirty="0">
                <a:solidFill>
                  <a:srgbClr val="FF0000"/>
                </a:solidFill>
              </a:rPr>
            </a:br>
            <a:r>
              <a:rPr lang="uk-UA" b="0" u="none" dirty="0">
                <a:solidFill>
                  <a:srgbClr val="FF0000"/>
                </a:solidFill>
              </a:rPr>
              <a:t>1) Встановіть шрифт </a:t>
            </a:r>
            <a:r>
              <a:rPr lang="uk-UA" b="0" i="0" u="none" dirty="0" err="1">
                <a:solidFill>
                  <a:srgbClr val="FF0000"/>
                </a:solidFill>
              </a:rPr>
              <a:t>Proxima</a:t>
            </a:r>
            <a:r>
              <a:rPr lang="uk-UA" b="0" i="0" u="none" dirty="0">
                <a:solidFill>
                  <a:srgbClr val="FF0000"/>
                </a:solidFill>
              </a:rPr>
              <a:t> </a:t>
            </a:r>
            <a:r>
              <a:rPr lang="uk-UA" b="0" i="0" u="none" dirty="0" err="1">
                <a:solidFill>
                  <a:srgbClr val="FF0000"/>
                </a:solidFill>
              </a:rPr>
              <a:t>Nova</a:t>
            </a:r>
            <a:r>
              <a:rPr lang="uk-UA" b="0" i="0" u="none" dirty="0">
                <a:solidFill>
                  <a:srgbClr val="FF0000"/>
                </a:solidFill>
              </a:rPr>
              <a:t>. Цей шрифт обраний і затверджений як корпоративний. Використовуйте тільки його.</a:t>
            </a:r>
            <a:endParaRPr dirty="0"/>
          </a:p>
          <a:p>
            <a:pPr marL="0" lvl="0" indent="0" algn="l" rtl="0">
              <a:spcBef>
                <a:spcPts val="0"/>
              </a:spcBef>
              <a:spcAft>
                <a:spcPts val="0"/>
              </a:spcAft>
              <a:buNone/>
            </a:pPr>
            <a:r>
              <a:rPr lang="uk-UA" b="0" i="0" u="none" dirty="0">
                <a:solidFill>
                  <a:srgbClr val="FF0000"/>
                </a:solidFill>
              </a:rPr>
              <a:t>2) Кольори не змінюйте. Презентація виконана в єдиному стилі із використанням фірмових кольорів. </a:t>
            </a:r>
            <a:br>
              <a:rPr lang="uk-UA" b="0" i="0" u="none" dirty="0">
                <a:solidFill>
                  <a:srgbClr val="FF0000"/>
                </a:solidFill>
              </a:rPr>
            </a:br>
            <a:r>
              <a:rPr lang="uk-UA" b="0" i="0" u="none" dirty="0">
                <a:solidFill>
                  <a:srgbClr val="FF0000"/>
                </a:solidFill>
              </a:rPr>
              <a:t>3) Умовне число «100», «1000» змінюєте на значення притаманне саме вашій ОТГ. Розмір встановлений за умовчуванням – його також не змінюємо. Просто у віконці для редагування вводимо необхідне значення.</a:t>
            </a:r>
            <a:endParaRPr dirty="0"/>
          </a:p>
          <a:p>
            <a:pPr marL="0" lvl="0" indent="0" algn="l" rtl="0">
              <a:spcBef>
                <a:spcPts val="0"/>
              </a:spcBef>
              <a:spcAft>
                <a:spcPts val="0"/>
              </a:spcAft>
              <a:buNone/>
            </a:pPr>
            <a:r>
              <a:rPr lang="uk-UA" b="0" i="0" u="none" dirty="0">
                <a:solidFill>
                  <a:srgbClr val="FF0000"/>
                </a:solidFill>
              </a:rPr>
              <a:t>4) Елементи не переміщуйте. Єдиний випадок коли можна видалити елемент це не відповідність позиції вашій ОТГ. Наприклад, за 2020 рік на території ОТГ не відбулось жодного вбивства, відповідно розкриття немає. Ця позиція не відповідає вашій ОТГ. Отже, видаляєте цю графу. А стовпчик вирівнюєте. Елементи не повинні бути хаотично розкидані по слайду. Нулів «О» чи «-» бути не повинно.</a:t>
            </a:r>
            <a:br>
              <a:rPr lang="uk-UA" b="0" i="0" u="none" dirty="0">
                <a:solidFill>
                  <a:srgbClr val="FF0000"/>
                </a:solidFill>
              </a:rPr>
            </a:br>
            <a:r>
              <a:rPr lang="uk-UA" b="0" i="0" u="none" dirty="0">
                <a:solidFill>
                  <a:srgbClr val="FF0000"/>
                </a:solidFill>
              </a:rPr>
              <a:t>5) Ваша презентація – це лише опорний конспект, це підказка для вас і зручний </a:t>
            </a:r>
            <a:r>
              <a:rPr lang="uk-UA" b="0" i="0" u="none" dirty="0" err="1">
                <a:solidFill>
                  <a:srgbClr val="FF0000"/>
                </a:solidFill>
              </a:rPr>
              <a:t>візуал</a:t>
            </a:r>
            <a:r>
              <a:rPr lang="uk-UA" b="0" i="0" u="none" dirty="0">
                <a:solidFill>
                  <a:srgbClr val="FF0000"/>
                </a:solidFill>
              </a:rPr>
              <a:t> для слухачів. Просто брати і просто називати цифри з презентації – це не звітування. Основні поняття повинні проговорюватись усно у промові.</a:t>
            </a:r>
            <a:br>
              <a:rPr lang="uk-UA" b="0" i="0" u="none" dirty="0">
                <a:solidFill>
                  <a:srgbClr val="FF0000"/>
                </a:solidFill>
              </a:rPr>
            </a:br>
            <a:r>
              <a:rPr lang="uk-UA" b="0" i="0" u="none" dirty="0">
                <a:solidFill>
                  <a:srgbClr val="FF0000"/>
                </a:solidFill>
              </a:rPr>
              <a:t/>
            </a:r>
            <a:br>
              <a:rPr lang="uk-UA" b="0" i="0" u="none" dirty="0">
                <a:solidFill>
                  <a:srgbClr val="FF0000"/>
                </a:solidFill>
              </a:rPr>
            </a:br>
            <a:r>
              <a:rPr lang="uk-UA" b="0" i="0" u="none" dirty="0">
                <a:solidFill>
                  <a:srgbClr val="FF0000"/>
                </a:solidFill>
              </a:rPr>
              <a:t>За додатковою інформацією чи питаннями щодо оформлення презентації не соромтесь телефонуйте: 067 284 72 00 Ярослава Крамаренко</a:t>
            </a:r>
            <a:endParaRPr dirty="0"/>
          </a:p>
          <a:p>
            <a:pPr marL="0" lvl="0" indent="0" algn="l" rtl="0">
              <a:spcBef>
                <a:spcPts val="0"/>
              </a:spcBef>
              <a:spcAft>
                <a:spcPts val="0"/>
              </a:spcAft>
              <a:buNone/>
            </a:pPr>
            <a:endParaRPr b="1" i="0" u="sng" dirty="0">
              <a:solidFill>
                <a:srgbClr val="FF0000"/>
              </a:solidFill>
            </a:endParaRPr>
          </a:p>
        </p:txBody>
      </p:sp>
      <p:sp>
        <p:nvSpPr>
          <p:cNvPr id="87" name="Google Shape;87;p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1</a:t>
            </a:fld>
            <a:endParaRPr/>
          </a:p>
        </p:txBody>
      </p:sp>
    </p:spTree>
    <p:extLst>
      <p:ext uri="{BB962C8B-B14F-4D97-AF65-F5344CB8AC3E}">
        <p14:creationId xmlns:p14="http://schemas.microsoft.com/office/powerpoint/2010/main" xmlns="" val="95706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08843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081645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049657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62868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uk-UA" dirty="0"/>
              <a:t>Значення вказуються за минулий рік та поточний: 2022(кількість правопорушень)/2023(кількість правопорушень), наприклад: умисне вбивство 2/1</a:t>
            </a:r>
            <a:endParaRPr dirty="0"/>
          </a:p>
        </p:txBody>
      </p:sp>
      <p:sp>
        <p:nvSpPr>
          <p:cNvPr id="342" name="Google Shape;342;p1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uk-UA" dirty="0">
                <a:solidFill>
                  <a:srgbClr val="FF0000"/>
                </a:solidFill>
                <a:latin typeface="Montserrat Light" panose="00000400000000000000" pitchFamily="2" charset="-52"/>
                <a:ea typeface="Proxima Nova"/>
                <a:cs typeface="Proxima Nova"/>
                <a:sym typeface="Proxima Nova"/>
              </a:rPr>
              <a:t>В цьому слайді ви зазначаєте ті види КП, які</a:t>
            </a:r>
            <a:endParaRPr lang="uk-UA" sz="1050" dirty="0">
              <a:latin typeface="Montserrat Light" panose="00000400000000000000" pitchFamily="2" charset="-52"/>
            </a:endParaRPr>
          </a:p>
          <a:p>
            <a:pPr marL="0" marR="0" lvl="0" indent="0" algn="l" rtl="0">
              <a:spcBef>
                <a:spcPts val="0"/>
              </a:spcBef>
              <a:spcAft>
                <a:spcPts val="0"/>
              </a:spcAft>
              <a:buNone/>
            </a:pPr>
            <a:r>
              <a:rPr lang="uk-UA" dirty="0">
                <a:solidFill>
                  <a:srgbClr val="FF0000"/>
                </a:solidFill>
                <a:latin typeface="Montserrat Light" panose="00000400000000000000" pitchFamily="2" charset="-52"/>
                <a:ea typeface="Proxima Nova"/>
                <a:cs typeface="Proxima Nova"/>
                <a:sym typeface="Proxima Nova"/>
              </a:rPr>
              <a:t>стосуються вашої ТГ. Зайві позиції – прибрати,</a:t>
            </a:r>
            <a:endParaRPr lang="uk-UA" sz="1050" dirty="0">
              <a:latin typeface="Montserrat Light" panose="00000400000000000000" pitchFamily="2" charset="-52"/>
            </a:endParaRPr>
          </a:p>
          <a:p>
            <a:pPr marL="0" marR="0" lvl="0" indent="0" algn="l" rtl="0">
              <a:spcBef>
                <a:spcPts val="0"/>
              </a:spcBef>
              <a:spcAft>
                <a:spcPts val="0"/>
              </a:spcAft>
              <a:buNone/>
            </a:pPr>
            <a:r>
              <a:rPr lang="uk-UA" dirty="0">
                <a:solidFill>
                  <a:srgbClr val="FF0000"/>
                </a:solidFill>
                <a:latin typeface="Montserrat Light" panose="00000400000000000000" pitchFamily="2" charset="-52"/>
                <a:ea typeface="Proxima Nova"/>
                <a:cs typeface="Proxima Nova"/>
                <a:sym typeface="Proxima Nova"/>
              </a:rPr>
              <a:t>необхідні – додати.</a:t>
            </a:r>
          </a:p>
          <a:p>
            <a:pPr marL="0" lvl="0" indent="0" algn="l" rtl="0">
              <a:spcBef>
                <a:spcPts val="0"/>
              </a:spcBef>
              <a:spcAft>
                <a:spcPts val="0"/>
              </a:spcAft>
              <a:buNone/>
            </a:pPr>
            <a:endParaRPr dirty="0"/>
          </a:p>
        </p:txBody>
      </p:sp>
      <p:sp>
        <p:nvSpPr>
          <p:cNvPr id="358" name="Google Shape;358;p1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8: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uk-UA" dirty="0"/>
          </a:p>
        </p:txBody>
      </p:sp>
      <p:sp>
        <p:nvSpPr>
          <p:cNvPr id="381" name="Google Shape;381;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uk-UA" dirty="0"/>
              <a:t>Червоним</a:t>
            </a:r>
            <a:r>
              <a:rPr lang="uk-UA" baseline="0" dirty="0"/>
              <a:t> кольором наведені приклади. При оформленні презентації вставте необхідне вам.</a:t>
            </a:r>
          </a:p>
          <a:p>
            <a:pPr marL="0" lvl="0" indent="0" algn="l" rtl="0">
              <a:spcBef>
                <a:spcPts val="0"/>
              </a:spcBef>
              <a:spcAft>
                <a:spcPts val="0"/>
              </a:spcAft>
              <a:buNone/>
            </a:pPr>
            <a:r>
              <a:rPr lang="uk-UA" baseline="0" dirty="0"/>
              <a:t>Оберіть для шрифту відповідний колір.</a:t>
            </a:r>
            <a:endParaRPr dirty="0"/>
          </a:p>
        </p:txBody>
      </p:sp>
      <p:sp>
        <p:nvSpPr>
          <p:cNvPr id="115" name="Google Shape;115;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01C6E94A-D6CC-41A6-B513-845B72C5711D}" type="slidenum">
              <a:rPr lang="uk-UA" smtClean="0"/>
              <a:pPr/>
              <a:t>31</a:t>
            </a:fld>
            <a:endParaRPr lang="uk-UA"/>
          </a:p>
        </p:txBody>
      </p:sp>
    </p:spTree>
    <p:extLst>
      <p:ext uri="{BB962C8B-B14F-4D97-AF65-F5344CB8AC3E}">
        <p14:creationId xmlns="" xmlns:p14="http://schemas.microsoft.com/office/powerpoint/2010/main" val="371486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uk-UA" dirty="0"/>
              <a:t>Розглянути матеріалів. Це документи, які прийнятті з ВП + розглянуті самостійно.  </a:t>
            </a:r>
            <a:endParaRPr dirty="0"/>
          </a:p>
          <a:p>
            <a:pPr marL="0" lvl="0" indent="0" algn="l" rtl="0">
              <a:spcBef>
                <a:spcPts val="0"/>
              </a:spcBef>
              <a:spcAft>
                <a:spcPts val="0"/>
              </a:spcAft>
              <a:buNone/>
            </a:pPr>
            <a:r>
              <a:rPr lang="uk-UA" dirty="0"/>
              <a:t>Значення вказуються за минулий рік та поточний: 2024(кількість викликів)/2025(кількість викликів), 2024(кількість розглянутих матеріалів)/2025(кількість розглянутих матеріалів)</a:t>
            </a:r>
            <a:endParaRPr dirty="0"/>
          </a:p>
        </p:txBody>
      </p:sp>
      <p:sp>
        <p:nvSpPr>
          <p:cNvPr id="137" name="Google Shape;137;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7" name="Google Shape;137;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6</a:t>
            </a:fld>
            <a:endParaRPr/>
          </a:p>
        </p:txBody>
      </p:sp>
    </p:spTree>
    <p:extLst>
      <p:ext uri="{BB962C8B-B14F-4D97-AF65-F5344CB8AC3E}">
        <p14:creationId xmlns:p14="http://schemas.microsoft.com/office/powerpoint/2010/main" xmlns="" val="297413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5"/>
        <p:cNvGrpSpPr/>
        <p:nvPr/>
      </p:nvGrpSpPr>
      <p:grpSpPr>
        <a:xfrm>
          <a:off x="0" y="0"/>
          <a:ext cx="0" cy="0"/>
          <a:chOff x="0" y="0"/>
          <a:chExt cx="0" cy="0"/>
        </a:xfrm>
      </p:grpSpPr>
      <p:sp>
        <p:nvSpPr>
          <p:cNvPr id="16" name="Google Shape;1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9"/>
        <p:cNvGrpSpPr/>
        <p:nvPr/>
      </p:nvGrpSpPr>
      <p:grpSpPr>
        <a:xfrm>
          <a:off x="0" y="0"/>
          <a:ext cx="0" cy="0"/>
          <a:chOff x="0" y="0"/>
          <a:chExt cx="0" cy="0"/>
        </a:xfrm>
      </p:grpSpPr>
      <p:sp>
        <p:nvSpPr>
          <p:cNvPr id="20" name="Google Shape;20;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1" y="0"/>
            <a:ext cx="12192000" cy="1716833"/>
          </a:xfrm>
          <a:prstGeom prst="rect">
            <a:avLst/>
          </a:prstGeom>
          <a:solidFill>
            <a:srgbClr val="0070C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roxima Nova" panose="020B0604020202020204" charset="0"/>
              <a:ea typeface="Calibri"/>
              <a:cs typeface="Calibri"/>
              <a:sym typeface="Calibri"/>
            </a:endParaRPr>
          </a:p>
        </p:txBody>
      </p:sp>
      <p:sp>
        <p:nvSpPr>
          <p:cNvPr id="90" name="Google Shape;90;p1"/>
          <p:cNvSpPr txBox="1"/>
          <p:nvPr/>
        </p:nvSpPr>
        <p:spPr>
          <a:xfrm>
            <a:off x="605206" y="3125956"/>
            <a:ext cx="10920627"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4000" b="1" i="0" u="none" strike="noStrike" cap="none" dirty="0">
                <a:solidFill>
                  <a:srgbClr val="182947"/>
                </a:solidFill>
                <a:latin typeface="Proxima Nova" panose="020B0604020202020204" charset="0"/>
                <a:sym typeface="Arial"/>
              </a:rPr>
              <a:t>ЗВІТ</a:t>
            </a:r>
            <a:endParaRPr sz="2000" dirty="0">
              <a:latin typeface="Proxima Nova" panose="020B0604020202020204" charset="0"/>
            </a:endParaRPr>
          </a:p>
          <a:p>
            <a:pPr marL="0" marR="0" lvl="0" indent="0" algn="ctr" rtl="0">
              <a:spcBef>
                <a:spcPts val="0"/>
              </a:spcBef>
              <a:spcAft>
                <a:spcPts val="0"/>
              </a:spcAft>
              <a:buNone/>
            </a:pPr>
            <a:r>
              <a:rPr lang="uk-UA" sz="4000" dirty="0">
                <a:solidFill>
                  <a:srgbClr val="182947"/>
                </a:solidFill>
                <a:latin typeface="Proxima Nova" panose="020B0604020202020204" charset="0"/>
              </a:rPr>
              <a:t>з</a:t>
            </a:r>
            <a:r>
              <a:rPr lang="uk-UA" sz="4000" b="0" i="0" u="none" strike="noStrike" cap="none" dirty="0">
                <a:solidFill>
                  <a:srgbClr val="182947"/>
                </a:solidFill>
                <a:latin typeface="Proxima Nova" panose="020B0604020202020204" charset="0"/>
                <a:sym typeface="Arial"/>
              </a:rPr>
              <a:t>а </a:t>
            </a:r>
            <a:r>
              <a:rPr lang="en-US" sz="4000" b="0" i="0" u="none" strike="noStrike" cap="none" dirty="0">
                <a:solidFill>
                  <a:srgbClr val="182947"/>
                </a:solidFill>
                <a:latin typeface="Proxima Nova" panose="020B0604020202020204" charset="0"/>
                <a:sym typeface="Arial"/>
              </a:rPr>
              <a:t>I </a:t>
            </a:r>
            <a:r>
              <a:rPr lang="uk-UA" sz="4000" b="0" i="0" u="none" strike="noStrike" cap="none" dirty="0">
                <a:solidFill>
                  <a:srgbClr val="182947"/>
                </a:solidFill>
                <a:latin typeface="Proxima Nova" panose="020B0604020202020204" charset="0"/>
                <a:sym typeface="Arial"/>
              </a:rPr>
              <a:t>півріччя 2025 року</a:t>
            </a:r>
            <a:endParaRPr sz="2000" dirty="0">
              <a:latin typeface="Proxima Nova" panose="020B0604020202020204" charset="0"/>
            </a:endParaRPr>
          </a:p>
          <a:p>
            <a:pPr marL="0" marR="0" lvl="0" indent="0" algn="ctr" rtl="0">
              <a:spcBef>
                <a:spcPts val="0"/>
              </a:spcBef>
              <a:spcAft>
                <a:spcPts val="0"/>
              </a:spcAft>
              <a:buNone/>
            </a:pPr>
            <a:r>
              <a:rPr lang="uk-UA" sz="4000" b="0" i="0" u="none" strike="noStrike" cap="none" dirty="0">
                <a:solidFill>
                  <a:srgbClr val="182947"/>
                </a:solidFill>
                <a:latin typeface="Proxima Nova" panose="020B0604020202020204" charset="0"/>
                <a:sym typeface="Arial"/>
              </a:rPr>
              <a:t>поліцейського офіцера громади</a:t>
            </a:r>
            <a:endParaRPr lang="uk-UA" sz="2000" dirty="0">
              <a:latin typeface="Proxima Nova" panose="020B0604020202020204" charset="0"/>
            </a:endParaRPr>
          </a:p>
          <a:p>
            <a:pPr marL="0" marR="0" lvl="0" indent="0" algn="ctr" rtl="0">
              <a:spcBef>
                <a:spcPts val="0"/>
              </a:spcBef>
              <a:spcAft>
                <a:spcPts val="0"/>
              </a:spcAft>
              <a:buNone/>
            </a:pPr>
            <a:r>
              <a:rPr lang="uk-UA" sz="4000" dirty="0" smtClean="0">
                <a:solidFill>
                  <a:schemeClr val="tx1"/>
                </a:solidFill>
                <a:latin typeface="Proxima Nova" panose="020B0604020202020204" charset="0"/>
              </a:rPr>
              <a:t>Новопільської</a:t>
            </a:r>
            <a:r>
              <a:rPr lang="uk-UA" sz="4000" dirty="0" smtClean="0">
                <a:solidFill>
                  <a:srgbClr val="FF0000"/>
                </a:solidFill>
                <a:latin typeface="Proxima Nova" panose="020B0604020202020204" charset="0"/>
              </a:rPr>
              <a:t> </a:t>
            </a:r>
            <a:r>
              <a:rPr lang="uk-UA" sz="4000" b="0" i="0" u="none" strike="noStrike" cap="none" dirty="0" smtClean="0">
                <a:solidFill>
                  <a:srgbClr val="182947"/>
                </a:solidFill>
                <a:latin typeface="Proxima Nova" panose="020B0604020202020204" charset="0"/>
                <a:sym typeface="Arial"/>
              </a:rPr>
              <a:t>громади</a:t>
            </a:r>
            <a:endParaRPr sz="4000" b="0" i="0" u="none" strike="noStrike" cap="none" dirty="0">
              <a:solidFill>
                <a:srgbClr val="182947"/>
              </a:solidFill>
              <a:latin typeface="Proxima Nova" panose="020B0604020202020204" charset="0"/>
              <a:sym typeface="Arial"/>
            </a:endParaRPr>
          </a:p>
        </p:txBody>
      </p:sp>
      <p:cxnSp>
        <p:nvCxnSpPr>
          <p:cNvPr id="91" name="Google Shape;91;p1"/>
          <p:cNvCxnSpPr/>
          <p:nvPr/>
        </p:nvCxnSpPr>
        <p:spPr>
          <a:xfrm>
            <a:off x="1" y="1927952"/>
            <a:ext cx="4973215" cy="0"/>
          </a:xfrm>
          <a:prstGeom prst="straightConnector1">
            <a:avLst/>
          </a:prstGeom>
          <a:noFill/>
          <a:ln w="57150" cap="flat" cmpd="sng">
            <a:solidFill>
              <a:schemeClr val="accent4"/>
            </a:solidFill>
            <a:prstDash val="solid"/>
            <a:miter lim="800000"/>
            <a:headEnd type="none" w="sm" len="sm"/>
            <a:tailEnd type="none" w="sm" len="sm"/>
          </a:ln>
        </p:spPr>
      </p:cxnSp>
      <p:cxnSp>
        <p:nvCxnSpPr>
          <p:cNvPr id="92" name="Google Shape;92;p1"/>
          <p:cNvCxnSpPr/>
          <p:nvPr/>
        </p:nvCxnSpPr>
        <p:spPr>
          <a:xfrm>
            <a:off x="6935821" y="1927952"/>
            <a:ext cx="5245245" cy="0"/>
          </a:xfrm>
          <a:prstGeom prst="straightConnector1">
            <a:avLst/>
          </a:prstGeom>
          <a:noFill/>
          <a:ln w="57150" cap="flat" cmpd="sng">
            <a:solidFill>
              <a:schemeClr val="accent4"/>
            </a:solidFill>
            <a:prstDash val="solid"/>
            <a:miter lim="800000"/>
            <a:headEnd type="none" w="sm" len="sm"/>
            <a:tailEnd type="none" w="sm" len="sm"/>
          </a:ln>
        </p:spPr>
      </p:cxnSp>
      <p:pic>
        <p:nvPicPr>
          <p:cNvPr id="93" name="Google Shape;93;p1"/>
          <p:cNvPicPr preferRelativeResize="0"/>
          <p:nvPr/>
        </p:nvPicPr>
        <p:blipFill rotWithShape="1">
          <a:blip r:embed="rId3">
            <a:alphaModFix/>
          </a:blip>
          <a:srcRect/>
          <a:stretch/>
        </p:blipFill>
        <p:spPr>
          <a:xfrm>
            <a:off x="3068954" y="400236"/>
            <a:ext cx="5993130" cy="5029200"/>
          </a:xfrm>
          <a:prstGeom prst="rect">
            <a:avLst/>
          </a:prstGeom>
          <a:noFill/>
          <a:ln>
            <a:noFill/>
          </a:ln>
        </p:spPr>
      </p:pic>
    </p:spTree>
    <p:extLst>
      <p:ext uri="{BB962C8B-B14F-4D97-AF65-F5344CB8AC3E}">
        <p14:creationId xmlns:p14="http://schemas.microsoft.com/office/powerpoint/2010/main" xmlns="" val="1720677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9"/>
          <p:cNvPicPr preferRelativeResize="0"/>
          <p:nvPr/>
        </p:nvPicPr>
        <p:blipFill rotWithShape="1">
          <a:blip r:embed="rId3">
            <a:alphaModFix/>
          </a:blip>
          <a:srcRect/>
          <a:stretch/>
        </p:blipFill>
        <p:spPr>
          <a:xfrm>
            <a:off x="-1" y="40"/>
            <a:ext cx="12192073" cy="6857960"/>
          </a:xfrm>
          <a:prstGeom prst="rect">
            <a:avLst/>
          </a:prstGeom>
          <a:noFill/>
          <a:ln>
            <a:noFill/>
          </a:ln>
        </p:spPr>
      </p:pic>
      <p:sp>
        <p:nvSpPr>
          <p:cNvPr id="390" name="Google Shape;390;p19"/>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FFFFFF"/>
                </a:solidFill>
                <a:latin typeface="Proxima Nova" panose="020B0604020202020204" charset="0"/>
                <a:ea typeface="Proxima Nova"/>
                <a:cs typeface="Proxima Nova"/>
                <a:sym typeface="Proxima Nova"/>
              </a:rPr>
              <a:t>ФОТОЗВІТ</a:t>
            </a:r>
            <a:endParaRPr sz="2800" dirty="0">
              <a:solidFill>
                <a:srgbClr val="FFFFFF"/>
              </a:solidFill>
              <a:latin typeface="Proxima Nova" panose="020B0604020202020204" charset="0"/>
              <a:ea typeface="Proxima Nova"/>
              <a:cs typeface="Proxima Nova"/>
              <a:sym typeface="Proxima Nova"/>
            </a:endParaRPr>
          </a:p>
        </p:txBody>
      </p:sp>
      <p:pic>
        <p:nvPicPr>
          <p:cNvPr id="4098" name="Picture 2"/>
          <p:cNvPicPr>
            <a:picLocks noChangeAspect="1" noChangeArrowheads="1"/>
          </p:cNvPicPr>
          <p:nvPr/>
        </p:nvPicPr>
        <p:blipFill>
          <a:blip r:embed="rId4"/>
          <a:srcRect/>
          <a:stretch>
            <a:fillRect/>
          </a:stretch>
        </p:blipFill>
        <p:spPr bwMode="auto">
          <a:xfrm>
            <a:off x="133626" y="1828800"/>
            <a:ext cx="3901661" cy="4880113"/>
          </a:xfrm>
          <a:prstGeom prst="rect">
            <a:avLst/>
          </a:prstGeom>
          <a:noFill/>
          <a:ln w="9525">
            <a:noFill/>
            <a:miter lim="800000"/>
            <a:headEnd/>
            <a:tailEnd/>
          </a:ln>
        </p:spPr>
      </p:pic>
      <p:pic>
        <p:nvPicPr>
          <p:cNvPr id="4101" name="Picture 5"/>
          <p:cNvPicPr>
            <a:picLocks noChangeAspect="1" noChangeArrowheads="1"/>
          </p:cNvPicPr>
          <p:nvPr/>
        </p:nvPicPr>
        <p:blipFill>
          <a:blip r:embed="rId5"/>
          <a:srcRect/>
          <a:stretch>
            <a:fillRect/>
          </a:stretch>
        </p:blipFill>
        <p:spPr bwMode="auto">
          <a:xfrm>
            <a:off x="4091607" y="1848677"/>
            <a:ext cx="3869635" cy="4860236"/>
          </a:xfrm>
          <a:prstGeom prst="rect">
            <a:avLst/>
          </a:prstGeom>
          <a:noFill/>
          <a:ln w="9525">
            <a:noFill/>
            <a:miter lim="800000"/>
            <a:headEnd/>
            <a:tailEnd/>
          </a:ln>
        </p:spPr>
      </p:pic>
      <p:pic>
        <p:nvPicPr>
          <p:cNvPr id="4102" name="Picture 6"/>
          <p:cNvPicPr>
            <a:picLocks noChangeAspect="1" noChangeArrowheads="1"/>
          </p:cNvPicPr>
          <p:nvPr/>
        </p:nvPicPr>
        <p:blipFill>
          <a:blip r:embed="rId6"/>
          <a:srcRect/>
          <a:stretch>
            <a:fillRect/>
          </a:stretch>
        </p:blipFill>
        <p:spPr bwMode="auto">
          <a:xfrm>
            <a:off x="8054008" y="1858617"/>
            <a:ext cx="3959087" cy="4858026"/>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175" name="Google Shape;175;p7"/>
          <p:cNvSpPr txBox="1"/>
          <p:nvPr/>
        </p:nvSpPr>
        <p:spPr>
          <a:xfrm>
            <a:off x="260271" y="579421"/>
            <a:ext cx="644197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ПРОФІЛАКТИЧНА РОБОТА</a:t>
            </a:r>
            <a:endParaRPr sz="2800" dirty="0">
              <a:solidFill>
                <a:schemeClr val="lt1"/>
              </a:solidFill>
              <a:latin typeface="Proxima Nova" panose="020B0604020202020204" charset="0"/>
              <a:ea typeface="Proxima Nova"/>
              <a:cs typeface="Proxima Nova"/>
              <a:sym typeface="Proxima Nova"/>
            </a:endParaRPr>
          </a:p>
        </p:txBody>
      </p:sp>
      <p:sp>
        <p:nvSpPr>
          <p:cNvPr id="176" name="Google Shape;176;p7"/>
          <p:cNvSpPr txBox="1"/>
          <p:nvPr/>
        </p:nvSpPr>
        <p:spPr>
          <a:xfrm>
            <a:off x="2204372" y="1782592"/>
            <a:ext cx="784993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у сфері охорони та захисту прав дітей</a:t>
            </a:r>
            <a:endParaRPr sz="2800" dirty="0">
              <a:solidFill>
                <a:srgbClr val="182947"/>
              </a:solidFill>
              <a:latin typeface="Proxima Nova" panose="020B0604020202020204" charset="0"/>
              <a:ea typeface="Proxima Nova"/>
              <a:cs typeface="Proxima Nova"/>
              <a:sym typeface="Proxima Nova"/>
            </a:endParaRPr>
          </a:p>
        </p:txBody>
      </p:sp>
      <p:cxnSp>
        <p:nvCxnSpPr>
          <p:cNvPr id="177" name="Google Shape;177;p7"/>
          <p:cNvCxnSpPr/>
          <p:nvPr/>
        </p:nvCxnSpPr>
        <p:spPr>
          <a:xfrm flipV="1">
            <a:off x="2204371" y="2322542"/>
            <a:ext cx="7361659" cy="22917"/>
          </a:xfrm>
          <a:prstGeom prst="straightConnector1">
            <a:avLst/>
          </a:prstGeom>
          <a:noFill/>
          <a:ln w="38100" cap="flat" cmpd="sng">
            <a:solidFill>
              <a:schemeClr val="accent4"/>
            </a:solidFill>
            <a:prstDash val="solid"/>
            <a:miter lim="800000"/>
            <a:headEnd type="none" w="sm" len="sm"/>
            <a:tailEnd type="none" w="sm" len="sm"/>
          </a:ln>
        </p:spPr>
      </p:cxnSp>
      <p:pic>
        <p:nvPicPr>
          <p:cNvPr id="178" name="Google Shape;178;p7"/>
          <p:cNvPicPr preferRelativeResize="0"/>
          <p:nvPr/>
        </p:nvPicPr>
        <p:blipFill rotWithShape="1">
          <a:blip r:embed="rId4">
            <a:alphaModFix/>
          </a:blip>
          <a:srcRect/>
          <a:stretch/>
        </p:blipFill>
        <p:spPr>
          <a:xfrm>
            <a:off x="347467" y="2457432"/>
            <a:ext cx="919941" cy="963117"/>
          </a:xfrm>
          <a:prstGeom prst="rect">
            <a:avLst/>
          </a:prstGeom>
          <a:noFill/>
          <a:ln>
            <a:noFill/>
          </a:ln>
        </p:spPr>
      </p:pic>
      <p:sp>
        <p:nvSpPr>
          <p:cNvPr id="179" name="Google Shape;179;p7"/>
          <p:cNvSpPr txBox="1"/>
          <p:nvPr/>
        </p:nvSpPr>
        <p:spPr>
          <a:xfrm>
            <a:off x="1356619" y="2776949"/>
            <a:ext cx="420476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На обліку сімей, що опинилися</a:t>
            </a:r>
            <a:endParaRPr dirty="0">
              <a:latin typeface="Proxima Nova" panose="020B0604020202020204" charset="0"/>
            </a:endParaRPr>
          </a:p>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у складних життєвих обставинах</a:t>
            </a:r>
            <a:endParaRPr sz="1800" dirty="0">
              <a:solidFill>
                <a:srgbClr val="182947"/>
              </a:solidFill>
              <a:latin typeface="Proxima Nova" panose="020B0604020202020204" charset="0"/>
              <a:ea typeface="Proxima Nova"/>
              <a:cs typeface="Proxima Nova"/>
              <a:sym typeface="Proxima Nova"/>
            </a:endParaRPr>
          </a:p>
        </p:txBody>
      </p:sp>
      <p:sp>
        <p:nvSpPr>
          <p:cNvPr id="185" name="Google Shape;185;p7"/>
          <p:cNvSpPr txBox="1"/>
          <p:nvPr/>
        </p:nvSpPr>
        <p:spPr>
          <a:xfrm>
            <a:off x="359847" y="3291166"/>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15</a:t>
            </a:r>
            <a:endParaRPr sz="3200" dirty="0">
              <a:solidFill>
                <a:srgbClr val="182947"/>
              </a:solidFill>
              <a:latin typeface="Proxima Nova" panose="020B0604020202020204" charset="0"/>
              <a:ea typeface="Proxima Nova"/>
              <a:cs typeface="Proxima Nova"/>
              <a:sym typeface="Proxima Nova"/>
            </a:endParaRPr>
          </a:p>
        </p:txBody>
      </p:sp>
      <p:pic>
        <p:nvPicPr>
          <p:cNvPr id="2" name="Рисунок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97492" y="4120599"/>
            <a:ext cx="658391" cy="644169"/>
          </a:xfrm>
          <a:prstGeom prst="rect">
            <a:avLst/>
          </a:prstGeom>
        </p:spPr>
      </p:pic>
      <p:sp>
        <p:nvSpPr>
          <p:cNvPr id="30" name="Google Shape;185;p7"/>
          <p:cNvSpPr txBox="1"/>
          <p:nvPr/>
        </p:nvSpPr>
        <p:spPr>
          <a:xfrm>
            <a:off x="5964696" y="3290760"/>
            <a:ext cx="93743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7</a:t>
            </a:r>
            <a:endParaRPr sz="3200" dirty="0">
              <a:solidFill>
                <a:srgbClr val="182947"/>
              </a:solidFill>
              <a:latin typeface="Proxima Nova" panose="020B0604020202020204" charset="0"/>
              <a:ea typeface="Proxima Nova"/>
              <a:cs typeface="Proxima Nova"/>
              <a:sym typeface="Proxima Nova"/>
            </a:endParaRPr>
          </a:p>
        </p:txBody>
      </p:sp>
      <p:sp>
        <p:nvSpPr>
          <p:cNvPr id="31" name="Google Shape;161;p6"/>
          <p:cNvSpPr txBox="1"/>
          <p:nvPr/>
        </p:nvSpPr>
        <p:spPr>
          <a:xfrm>
            <a:off x="6902134" y="2774259"/>
            <a:ext cx="378623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Кількість сімей які взято на облік у 2025 році</a:t>
            </a:r>
            <a:endParaRPr sz="1800" dirty="0">
              <a:solidFill>
                <a:srgbClr val="182947"/>
              </a:solidFill>
              <a:latin typeface="Proxima Nova" panose="020B0604020202020204" charset="0"/>
              <a:ea typeface="Proxima Nova"/>
              <a:cs typeface="Proxima Nova"/>
              <a:sym typeface="Proxima Nova"/>
            </a:endParaRPr>
          </a:p>
        </p:txBody>
      </p:sp>
      <p:pic>
        <p:nvPicPr>
          <p:cNvPr id="32" name="Google Shape;160;p6"/>
          <p:cNvPicPr preferRelativeResize="0"/>
          <p:nvPr/>
        </p:nvPicPr>
        <p:blipFill rotWithShape="1">
          <a:blip r:embed="rId6">
            <a:alphaModFix/>
          </a:blip>
          <a:srcRect/>
          <a:stretch/>
        </p:blipFill>
        <p:spPr>
          <a:xfrm>
            <a:off x="6103788" y="2644470"/>
            <a:ext cx="659254" cy="705246"/>
          </a:xfrm>
          <a:prstGeom prst="rect">
            <a:avLst/>
          </a:prstGeom>
          <a:noFill/>
          <a:ln>
            <a:noFill/>
          </a:ln>
        </p:spPr>
      </p:pic>
      <p:sp>
        <p:nvSpPr>
          <p:cNvPr id="33" name="Прямоугольник 32"/>
          <p:cNvSpPr/>
          <p:nvPr/>
        </p:nvSpPr>
        <p:spPr>
          <a:xfrm>
            <a:off x="570227" y="3975922"/>
            <a:ext cx="4963702" cy="2492972"/>
          </a:xfrm>
          <a:prstGeom prst="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4" name="Прямоугольник 33"/>
          <p:cNvSpPr/>
          <p:nvPr/>
        </p:nvSpPr>
        <p:spPr>
          <a:xfrm>
            <a:off x="6129337" y="3975922"/>
            <a:ext cx="5534127" cy="2514635"/>
          </a:xfrm>
          <a:prstGeom prst="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5" name="TextBox 34"/>
          <p:cNvSpPr txBox="1"/>
          <p:nvPr/>
        </p:nvSpPr>
        <p:spPr>
          <a:xfrm>
            <a:off x="6334210" y="4120599"/>
            <a:ext cx="4909809" cy="2031325"/>
          </a:xfrm>
          <a:prstGeom prst="rect">
            <a:avLst/>
          </a:prstGeom>
          <a:noFill/>
        </p:spPr>
        <p:txBody>
          <a:bodyPr wrap="square" rtlCol="0">
            <a:spAutoFit/>
          </a:bodyPr>
          <a:lstStyle/>
          <a:p>
            <a:r>
              <a:rPr lang="uk-UA" sz="1800" b="1" u="sng" dirty="0">
                <a:solidFill>
                  <a:srgbClr val="182947"/>
                </a:solidFill>
                <a:latin typeface="Proxima Nova" panose="020B0604020202020204" charset="0"/>
              </a:rPr>
              <a:t>Співпраця по напрямку із:</a:t>
            </a:r>
          </a:p>
          <a:p>
            <a:endParaRPr lang="uk-UA" sz="1800" b="1" u="sng" dirty="0">
              <a:solidFill>
                <a:srgbClr val="182947"/>
              </a:solidFill>
              <a:latin typeface="Proxima Nova" panose="020B0604020202020204" charset="0"/>
            </a:endParaRPr>
          </a:p>
          <a:p>
            <a:pPr marL="285750" indent="-285750">
              <a:buFont typeface="Wingdings" panose="05000000000000000000" pitchFamily="2" charset="2"/>
              <a:buChar char="§"/>
            </a:pPr>
            <a:r>
              <a:rPr lang="uk-UA" sz="1800" b="1" dirty="0">
                <a:solidFill>
                  <a:schemeClr val="tx1"/>
                </a:solidFill>
                <a:latin typeface="Proxima Nova" panose="020B0604020202020204" charset="0"/>
              </a:rPr>
              <a:t>Службою у справах дітей та сім’ї</a:t>
            </a:r>
          </a:p>
          <a:p>
            <a:pPr marL="285750" indent="-285750">
              <a:buFont typeface="Wingdings" panose="05000000000000000000" pitchFamily="2" charset="2"/>
              <a:buChar char="§"/>
            </a:pPr>
            <a:r>
              <a:rPr lang="uk-UA" sz="1800" b="1" dirty="0">
                <a:solidFill>
                  <a:schemeClr val="tx1"/>
                </a:solidFill>
                <a:latin typeface="Proxima Nova" panose="020B0604020202020204" charset="0"/>
              </a:rPr>
              <a:t>Центром соціально-психологічної допомоги</a:t>
            </a:r>
          </a:p>
          <a:p>
            <a:pPr marL="285750" indent="-285750">
              <a:buFont typeface="Wingdings" panose="05000000000000000000" pitchFamily="2" charset="2"/>
              <a:buChar char="§"/>
            </a:pPr>
            <a:r>
              <a:rPr lang="uk-UA" sz="1800" b="1" dirty="0">
                <a:solidFill>
                  <a:schemeClr val="tx1"/>
                </a:solidFill>
                <a:latin typeface="Proxima Nova" panose="020B0604020202020204" charset="0"/>
              </a:rPr>
              <a:t>Ювенальними поліцейськими</a:t>
            </a:r>
          </a:p>
          <a:p>
            <a:pPr marL="285750" indent="-285750">
              <a:buFont typeface="Wingdings" panose="05000000000000000000" pitchFamily="2" charset="2"/>
              <a:buChar char="§"/>
            </a:pPr>
            <a:r>
              <a:rPr lang="uk-UA" sz="1800" b="1" dirty="0">
                <a:solidFill>
                  <a:schemeClr val="tx1"/>
                </a:solidFill>
                <a:latin typeface="Proxima Nova" panose="020B0604020202020204" charset="0"/>
              </a:rPr>
              <a:t>Адміністрацією </a:t>
            </a:r>
            <a:r>
              <a:rPr lang="uk-UA" sz="1800" b="1" dirty="0" smtClean="0">
                <a:solidFill>
                  <a:schemeClr val="tx1"/>
                </a:solidFill>
                <a:latin typeface="Proxima Nova" panose="020B0604020202020204" charset="0"/>
              </a:rPr>
              <a:t>НЗ</a:t>
            </a:r>
            <a:endParaRPr lang="uk-UA" sz="1800" b="1" dirty="0">
              <a:solidFill>
                <a:schemeClr val="tx1"/>
              </a:solidFill>
              <a:latin typeface="Proxima Nova" panose="020B0604020202020204" charset="0"/>
            </a:endParaRPr>
          </a:p>
        </p:txBody>
      </p:sp>
      <p:sp>
        <p:nvSpPr>
          <p:cNvPr id="5" name="TextBox 4"/>
          <p:cNvSpPr txBox="1"/>
          <p:nvPr/>
        </p:nvSpPr>
        <p:spPr>
          <a:xfrm>
            <a:off x="1479179" y="4112218"/>
            <a:ext cx="3679212" cy="646331"/>
          </a:xfrm>
          <a:prstGeom prst="rect">
            <a:avLst/>
          </a:prstGeom>
          <a:noFill/>
        </p:spPr>
        <p:txBody>
          <a:bodyPr wrap="none" rtlCol="0">
            <a:spAutoFit/>
          </a:bodyPr>
          <a:lstStyle/>
          <a:p>
            <a:r>
              <a:rPr lang="uk-UA" sz="1800" b="1" u="sng" dirty="0">
                <a:solidFill>
                  <a:srgbClr val="182947"/>
                </a:solidFill>
                <a:latin typeface="Proxima Nova" panose="020B0604020202020204" charset="0"/>
              </a:rPr>
              <a:t>Застосували такі профілактичні</a:t>
            </a:r>
          </a:p>
          <a:p>
            <a:r>
              <a:rPr lang="uk-UA" sz="1800" b="1" u="sng" dirty="0">
                <a:solidFill>
                  <a:srgbClr val="182947"/>
                </a:solidFill>
                <a:latin typeface="Proxima Nova" panose="020B0604020202020204" charset="0"/>
              </a:rPr>
              <a:t>заходи:</a:t>
            </a:r>
          </a:p>
        </p:txBody>
      </p:sp>
      <p:sp>
        <p:nvSpPr>
          <p:cNvPr id="36" name="TextBox 35"/>
          <p:cNvSpPr txBox="1"/>
          <p:nvPr/>
        </p:nvSpPr>
        <p:spPr>
          <a:xfrm>
            <a:off x="762055" y="4864789"/>
            <a:ext cx="4595110" cy="1477328"/>
          </a:xfrm>
          <a:prstGeom prst="rect">
            <a:avLst/>
          </a:prstGeom>
          <a:noFill/>
        </p:spPr>
        <p:txBody>
          <a:bodyPr wrap="square" rtlCol="0">
            <a:spAutoFit/>
          </a:bodyPr>
          <a:lstStyle/>
          <a:p>
            <a:pPr marL="342900" indent="-342900">
              <a:buFont typeface="Wingdings" panose="05000000000000000000" pitchFamily="2" charset="2"/>
              <a:buChar char="§"/>
            </a:pPr>
            <a:r>
              <a:rPr lang="uk-UA" sz="1800" b="1" dirty="0">
                <a:solidFill>
                  <a:schemeClr val="tx1"/>
                </a:solidFill>
                <a:latin typeface="Proxima Nova" panose="020B0604020202020204" charset="0"/>
              </a:rPr>
              <a:t>Візити</a:t>
            </a:r>
          </a:p>
          <a:p>
            <a:pPr marL="342900" indent="-342900">
              <a:buFont typeface="Wingdings" panose="05000000000000000000" pitchFamily="2" charset="2"/>
              <a:buChar char="§"/>
            </a:pPr>
            <a:r>
              <a:rPr lang="uk-UA" sz="1800" b="1" dirty="0">
                <a:solidFill>
                  <a:schemeClr val="tx1"/>
                </a:solidFill>
                <a:latin typeface="Proxima Nova" panose="020B0604020202020204" charset="0"/>
              </a:rPr>
              <a:t>Профілактичні бесіди</a:t>
            </a:r>
          </a:p>
          <a:p>
            <a:pPr marL="342900" indent="-342900">
              <a:buFont typeface="Wingdings" panose="05000000000000000000" pitchFamily="2" charset="2"/>
              <a:buChar char="§"/>
            </a:pPr>
            <a:r>
              <a:rPr lang="uk-UA" sz="1800" b="1" dirty="0">
                <a:solidFill>
                  <a:schemeClr val="tx1"/>
                </a:solidFill>
                <a:latin typeface="Proxima Nova" panose="020B0604020202020204" charset="0"/>
              </a:rPr>
              <a:t>Консультації з психологами</a:t>
            </a:r>
          </a:p>
          <a:p>
            <a:pPr marL="342900" indent="-342900">
              <a:buFont typeface="Wingdings" panose="05000000000000000000" pitchFamily="2" charset="2"/>
              <a:buChar char="§"/>
            </a:pPr>
            <a:r>
              <a:rPr lang="uk-UA" sz="1800" b="1" dirty="0">
                <a:solidFill>
                  <a:schemeClr val="tx1"/>
                </a:solidFill>
                <a:latin typeface="Proxima Nova" panose="020B0604020202020204" charset="0"/>
              </a:rPr>
              <a:t>Медичний огляд</a:t>
            </a:r>
          </a:p>
          <a:p>
            <a:pPr marL="342900" indent="-342900">
              <a:buFont typeface="Wingdings" panose="05000000000000000000" pitchFamily="2" charset="2"/>
              <a:buChar char="§"/>
            </a:pPr>
            <a:r>
              <a:rPr lang="uk-UA" sz="1800" b="1" dirty="0">
                <a:solidFill>
                  <a:schemeClr val="tx1"/>
                </a:solidFill>
                <a:latin typeface="Proxima Nova" panose="020B0604020202020204" charset="0"/>
              </a:rPr>
              <a:t>Обстеження побутових умов</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0"/>
          <p:cNvPicPr preferRelativeResize="0"/>
          <p:nvPr/>
        </p:nvPicPr>
        <p:blipFill rotWithShape="1">
          <a:blip r:embed="rId3">
            <a:alphaModFix/>
          </a:blip>
          <a:srcRect/>
          <a:stretch/>
        </p:blipFill>
        <p:spPr>
          <a:xfrm>
            <a:off x="-73" y="40"/>
            <a:ext cx="12192073" cy="6857960"/>
          </a:xfrm>
          <a:prstGeom prst="rect">
            <a:avLst/>
          </a:prstGeom>
          <a:noFill/>
          <a:ln>
            <a:noFill/>
          </a:ln>
        </p:spPr>
      </p:pic>
      <p:sp>
        <p:nvSpPr>
          <p:cNvPr id="396" name="Google Shape;396;p20"/>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FFFFFF"/>
                </a:solidFill>
                <a:latin typeface="Proxima Nova" panose="020B0604020202020204" charset="0"/>
                <a:ea typeface="Proxima Nova"/>
                <a:cs typeface="Proxima Nova"/>
                <a:sym typeface="Proxima Nova"/>
              </a:rPr>
              <a:t>ФОТОЗВІТ</a:t>
            </a:r>
            <a:endParaRPr sz="2800" dirty="0">
              <a:solidFill>
                <a:srgbClr val="FFFFFF"/>
              </a:solidFill>
              <a:latin typeface="Proxima Nova" panose="020B0604020202020204" charset="0"/>
              <a:ea typeface="Proxima Nova"/>
              <a:cs typeface="Proxima Nova"/>
              <a:sym typeface="Proxima Nova"/>
            </a:endParaRPr>
          </a:p>
        </p:txBody>
      </p:sp>
      <p:pic>
        <p:nvPicPr>
          <p:cNvPr id="1026" name="Picture 2"/>
          <p:cNvPicPr>
            <a:picLocks noChangeAspect="1" noChangeArrowheads="1"/>
          </p:cNvPicPr>
          <p:nvPr/>
        </p:nvPicPr>
        <p:blipFill>
          <a:blip r:embed="rId4"/>
          <a:srcRect/>
          <a:stretch>
            <a:fillRect/>
          </a:stretch>
        </p:blipFill>
        <p:spPr bwMode="auto">
          <a:xfrm>
            <a:off x="175590" y="1709530"/>
            <a:ext cx="3869636" cy="5009321"/>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4200941" y="1739347"/>
            <a:ext cx="3740424" cy="4999382"/>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a:off x="8077199" y="1729408"/>
            <a:ext cx="3929270" cy="499938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0"/>
          <p:cNvPicPr preferRelativeResize="0"/>
          <p:nvPr/>
        </p:nvPicPr>
        <p:blipFill rotWithShape="1">
          <a:blip r:embed="rId3">
            <a:alphaModFix/>
          </a:blip>
          <a:srcRect/>
          <a:stretch/>
        </p:blipFill>
        <p:spPr>
          <a:xfrm>
            <a:off x="-1" y="40"/>
            <a:ext cx="12192073" cy="6857960"/>
          </a:xfrm>
          <a:prstGeom prst="rect">
            <a:avLst/>
          </a:prstGeom>
          <a:noFill/>
          <a:ln>
            <a:noFill/>
          </a:ln>
        </p:spPr>
      </p:pic>
      <p:sp>
        <p:nvSpPr>
          <p:cNvPr id="396" name="Google Shape;396;p20"/>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FFFFFF"/>
                </a:solidFill>
                <a:latin typeface="Proxima Nova" panose="020B0604020202020204" charset="0"/>
                <a:ea typeface="Proxima Nova"/>
                <a:cs typeface="Proxima Nova"/>
                <a:sym typeface="Proxima Nova"/>
              </a:rPr>
              <a:t>ФОТОЗВІТ</a:t>
            </a:r>
            <a:endParaRPr sz="2800" dirty="0">
              <a:solidFill>
                <a:srgbClr val="FFFFFF"/>
              </a:solidFill>
              <a:latin typeface="Proxima Nova" panose="020B0604020202020204" charset="0"/>
              <a:ea typeface="Proxima Nova"/>
              <a:cs typeface="Proxima Nova"/>
              <a:sym typeface="Proxima Nova"/>
            </a:endParaRPr>
          </a:p>
        </p:txBody>
      </p:sp>
      <p:pic>
        <p:nvPicPr>
          <p:cNvPr id="3074" name="Picture 2"/>
          <p:cNvPicPr>
            <a:picLocks noChangeAspect="1" noChangeArrowheads="1"/>
          </p:cNvPicPr>
          <p:nvPr/>
        </p:nvPicPr>
        <p:blipFill>
          <a:blip r:embed="rId4"/>
          <a:srcRect/>
          <a:stretch>
            <a:fillRect/>
          </a:stretch>
        </p:blipFill>
        <p:spPr bwMode="auto">
          <a:xfrm>
            <a:off x="133627" y="1769164"/>
            <a:ext cx="3871844" cy="4969565"/>
          </a:xfrm>
          <a:prstGeom prst="rect">
            <a:avLst/>
          </a:prstGeom>
          <a:noFill/>
          <a:ln w="9525">
            <a:noFill/>
            <a:miter lim="800000"/>
            <a:headEnd/>
            <a:tailEnd/>
          </a:ln>
        </p:spPr>
      </p:pic>
      <p:pic>
        <p:nvPicPr>
          <p:cNvPr id="3075" name="Picture 3"/>
          <p:cNvPicPr>
            <a:picLocks noChangeAspect="1" noChangeArrowheads="1"/>
          </p:cNvPicPr>
          <p:nvPr/>
        </p:nvPicPr>
        <p:blipFill>
          <a:blip r:embed="rId5"/>
          <a:srcRect/>
          <a:stretch>
            <a:fillRect/>
          </a:stretch>
        </p:blipFill>
        <p:spPr bwMode="auto">
          <a:xfrm>
            <a:off x="4131365" y="1769165"/>
            <a:ext cx="3839818" cy="4919870"/>
          </a:xfrm>
          <a:prstGeom prst="rect">
            <a:avLst/>
          </a:prstGeom>
          <a:noFill/>
          <a:ln w="9525">
            <a:noFill/>
            <a:miter lim="800000"/>
            <a:headEnd/>
            <a:tailEnd/>
          </a:ln>
        </p:spPr>
      </p:pic>
      <p:pic>
        <p:nvPicPr>
          <p:cNvPr id="3076" name="Picture 4"/>
          <p:cNvPicPr>
            <a:picLocks noChangeAspect="1" noChangeArrowheads="1"/>
          </p:cNvPicPr>
          <p:nvPr/>
        </p:nvPicPr>
        <p:blipFill>
          <a:blip r:embed="rId6"/>
          <a:srcRect/>
          <a:stretch>
            <a:fillRect/>
          </a:stretch>
        </p:blipFill>
        <p:spPr bwMode="auto">
          <a:xfrm>
            <a:off x="8118061" y="1779104"/>
            <a:ext cx="3878470" cy="491655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175" name="Google Shape;175;p7"/>
          <p:cNvSpPr txBox="1"/>
          <p:nvPr/>
        </p:nvSpPr>
        <p:spPr>
          <a:xfrm>
            <a:off x="225482" y="562431"/>
            <a:ext cx="863403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ПРОФІЛАКТИЧНО-РОЗ’ЯСНЮВАЛЬНА РОБОТА</a:t>
            </a:r>
            <a:endParaRPr sz="2800" dirty="0">
              <a:solidFill>
                <a:schemeClr val="lt1"/>
              </a:solidFill>
              <a:latin typeface="Proxima Nova" panose="020B0604020202020204" charset="0"/>
              <a:ea typeface="Proxima Nova"/>
              <a:cs typeface="Proxima Nova"/>
              <a:sym typeface="Proxima Nova"/>
            </a:endParaRPr>
          </a:p>
        </p:txBody>
      </p:sp>
      <p:cxnSp>
        <p:nvCxnSpPr>
          <p:cNvPr id="177" name="Google Shape;177;p7"/>
          <p:cNvCxnSpPr/>
          <p:nvPr/>
        </p:nvCxnSpPr>
        <p:spPr>
          <a:xfrm flipV="1">
            <a:off x="-11953" y="2378081"/>
            <a:ext cx="5260692" cy="13906"/>
          </a:xfrm>
          <a:prstGeom prst="straightConnector1">
            <a:avLst/>
          </a:prstGeom>
          <a:noFill/>
          <a:ln w="38100" cap="flat" cmpd="sng">
            <a:solidFill>
              <a:schemeClr val="accent4"/>
            </a:solidFill>
            <a:prstDash val="solid"/>
            <a:miter lim="800000"/>
            <a:headEnd type="none" w="sm" len="sm"/>
            <a:tailEnd type="none" w="sm" len="sm"/>
          </a:ln>
        </p:spPr>
      </p:cxnSp>
      <p:pic>
        <p:nvPicPr>
          <p:cNvPr id="180" name="Google Shape;180;p7"/>
          <p:cNvPicPr preferRelativeResize="0"/>
          <p:nvPr/>
        </p:nvPicPr>
        <p:blipFill rotWithShape="1">
          <a:blip r:embed="rId4">
            <a:alphaModFix/>
          </a:blip>
          <a:srcRect/>
          <a:stretch/>
        </p:blipFill>
        <p:spPr>
          <a:xfrm>
            <a:off x="133912" y="2424352"/>
            <a:ext cx="1192836" cy="1196420"/>
          </a:xfrm>
          <a:prstGeom prst="rect">
            <a:avLst/>
          </a:prstGeom>
          <a:noFill/>
          <a:ln>
            <a:noFill/>
          </a:ln>
        </p:spPr>
      </p:pic>
      <p:sp>
        <p:nvSpPr>
          <p:cNvPr id="181" name="Google Shape;181;p7"/>
          <p:cNvSpPr txBox="1"/>
          <p:nvPr/>
        </p:nvSpPr>
        <p:spPr>
          <a:xfrm>
            <a:off x="225482" y="1825972"/>
            <a:ext cx="548350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у навчальних закладах</a:t>
            </a:r>
            <a:endParaRPr sz="2400" dirty="0">
              <a:solidFill>
                <a:srgbClr val="182947"/>
              </a:solidFill>
              <a:latin typeface="Proxima Nova" panose="020B0604020202020204" charset="0"/>
              <a:ea typeface="Proxima Nova"/>
              <a:cs typeface="Proxima Nova"/>
              <a:sym typeface="Proxima Nova"/>
            </a:endParaRPr>
          </a:p>
        </p:txBody>
      </p:sp>
      <p:sp>
        <p:nvSpPr>
          <p:cNvPr id="188" name="Google Shape;188;p7"/>
          <p:cNvSpPr txBox="1"/>
          <p:nvPr/>
        </p:nvSpPr>
        <p:spPr>
          <a:xfrm>
            <a:off x="1182318" y="3950720"/>
            <a:ext cx="217746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Дошкільні НЗ</a:t>
            </a:r>
            <a:endParaRPr sz="1800" dirty="0">
              <a:solidFill>
                <a:srgbClr val="182947"/>
              </a:solidFill>
              <a:latin typeface="Proxima Nova" panose="020B0604020202020204" charset="0"/>
              <a:ea typeface="Proxima Nova"/>
              <a:cs typeface="Proxima Nova"/>
              <a:sym typeface="Proxima Nova"/>
            </a:endParaRPr>
          </a:p>
        </p:txBody>
      </p:sp>
      <p:sp>
        <p:nvSpPr>
          <p:cNvPr id="189" name="Google Shape;189;p7"/>
          <p:cNvSpPr/>
          <p:nvPr/>
        </p:nvSpPr>
        <p:spPr>
          <a:xfrm>
            <a:off x="1168730" y="4856433"/>
            <a:ext cx="293563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Загальноосвітні НЗ</a:t>
            </a:r>
            <a:endParaRPr sz="1800" dirty="0">
              <a:solidFill>
                <a:srgbClr val="182947"/>
              </a:solidFill>
              <a:latin typeface="Proxima Nova" panose="020B0604020202020204" charset="0"/>
              <a:ea typeface="Proxima Nova"/>
              <a:cs typeface="Proxima Nova"/>
              <a:sym typeface="Proxima Nova"/>
            </a:endParaRPr>
          </a:p>
        </p:txBody>
      </p:sp>
      <p:sp>
        <p:nvSpPr>
          <p:cNvPr id="26" name="Google Shape;185;p7"/>
          <p:cNvSpPr txBox="1"/>
          <p:nvPr/>
        </p:nvSpPr>
        <p:spPr>
          <a:xfrm>
            <a:off x="1460660" y="2756398"/>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9</a:t>
            </a:r>
            <a:endParaRPr sz="3200" dirty="0">
              <a:solidFill>
                <a:srgbClr val="182947"/>
              </a:solidFill>
              <a:latin typeface="Proxima Nova" panose="020B0604020202020204" charset="0"/>
              <a:ea typeface="Proxima Nova"/>
              <a:cs typeface="Proxima Nova"/>
              <a:sym typeface="Proxima Nova"/>
            </a:endParaRPr>
          </a:p>
        </p:txBody>
      </p:sp>
      <p:pic>
        <p:nvPicPr>
          <p:cNvPr id="3" name="Рисунок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2101" y="3796186"/>
            <a:ext cx="658389" cy="658389"/>
          </a:xfrm>
          <a:prstGeom prst="rect">
            <a:avLst/>
          </a:prstGeom>
        </p:spPr>
      </p:pic>
      <p:sp>
        <p:nvSpPr>
          <p:cNvPr id="23" name="Google Shape;185;p7"/>
          <p:cNvSpPr txBox="1"/>
          <p:nvPr/>
        </p:nvSpPr>
        <p:spPr>
          <a:xfrm>
            <a:off x="4252703" y="3768562"/>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0</a:t>
            </a:r>
            <a:endParaRPr sz="3200" dirty="0">
              <a:solidFill>
                <a:srgbClr val="182947"/>
              </a:solidFill>
              <a:latin typeface="Proxima Nova" panose="020B0604020202020204" charset="0"/>
              <a:ea typeface="Proxima Nova"/>
              <a:cs typeface="Proxima Nova"/>
              <a:sym typeface="Proxima Nova"/>
            </a:endParaRPr>
          </a:p>
        </p:txBody>
      </p:sp>
      <p:sp>
        <p:nvSpPr>
          <p:cNvPr id="25" name="Google Shape;185;p7"/>
          <p:cNvSpPr txBox="1"/>
          <p:nvPr/>
        </p:nvSpPr>
        <p:spPr>
          <a:xfrm>
            <a:off x="4252703" y="4750847"/>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7</a:t>
            </a:r>
            <a:endParaRPr sz="3200" dirty="0">
              <a:solidFill>
                <a:srgbClr val="182947"/>
              </a:solidFill>
              <a:latin typeface="Proxima Nova" panose="020B0604020202020204" charset="0"/>
              <a:ea typeface="Proxima Nova"/>
              <a:cs typeface="Proxima Nova"/>
              <a:sym typeface="Proxima Nova"/>
            </a:endParaRPr>
          </a:p>
        </p:txBody>
      </p:sp>
      <p:sp>
        <p:nvSpPr>
          <p:cNvPr id="27" name="Google Shape;189;p7"/>
          <p:cNvSpPr/>
          <p:nvPr/>
        </p:nvSpPr>
        <p:spPr>
          <a:xfrm>
            <a:off x="1161078" y="5847149"/>
            <a:ext cx="97452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Інше</a:t>
            </a:r>
            <a:endParaRPr sz="1800" dirty="0">
              <a:solidFill>
                <a:srgbClr val="182947"/>
              </a:solidFill>
              <a:latin typeface="Proxima Nova" panose="020B0604020202020204" charset="0"/>
              <a:ea typeface="Proxima Nova"/>
              <a:cs typeface="Proxima Nova"/>
              <a:sym typeface="Proxima Nova"/>
            </a:endParaRPr>
          </a:p>
        </p:txBody>
      </p:sp>
      <p:sp>
        <p:nvSpPr>
          <p:cNvPr id="29" name="Google Shape;185;p7"/>
          <p:cNvSpPr txBox="1"/>
          <p:nvPr/>
        </p:nvSpPr>
        <p:spPr>
          <a:xfrm>
            <a:off x="4252703" y="5739426"/>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2</a:t>
            </a:r>
            <a:endParaRPr sz="3200" dirty="0">
              <a:solidFill>
                <a:srgbClr val="182947"/>
              </a:solidFill>
              <a:latin typeface="Proxima Nova" panose="020B0604020202020204" charset="0"/>
              <a:ea typeface="Proxima Nova"/>
              <a:cs typeface="Proxima Nova"/>
              <a:sym typeface="Proxima Nova"/>
            </a:endParaRPr>
          </a:p>
        </p:txBody>
      </p:sp>
      <p:sp>
        <p:nvSpPr>
          <p:cNvPr id="4" name="Прямоугольник 3"/>
          <p:cNvSpPr/>
          <p:nvPr/>
        </p:nvSpPr>
        <p:spPr>
          <a:xfrm>
            <a:off x="6425998" y="2020185"/>
            <a:ext cx="5471836" cy="4550735"/>
          </a:xfrm>
          <a:prstGeom prst="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0" name="Рисунок 2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71137" y="4718087"/>
            <a:ext cx="658389" cy="658389"/>
          </a:xfrm>
          <a:prstGeom prst="rect">
            <a:avLst/>
          </a:prstGeom>
        </p:spPr>
      </p:pic>
      <p:pic>
        <p:nvPicPr>
          <p:cNvPr id="31" name="Рисунок 3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2101" y="5680777"/>
            <a:ext cx="658389" cy="658389"/>
          </a:xfrm>
          <a:prstGeom prst="rect">
            <a:avLst/>
          </a:prstGeom>
        </p:spPr>
      </p:pic>
      <p:sp>
        <p:nvSpPr>
          <p:cNvPr id="47" name="TextBox 46"/>
          <p:cNvSpPr txBox="1"/>
          <p:nvPr/>
        </p:nvSpPr>
        <p:spPr>
          <a:xfrm>
            <a:off x="7742296" y="2102930"/>
            <a:ext cx="2678938" cy="369332"/>
          </a:xfrm>
          <a:prstGeom prst="rect">
            <a:avLst/>
          </a:prstGeom>
          <a:noFill/>
        </p:spPr>
        <p:txBody>
          <a:bodyPr wrap="none" rtlCol="0">
            <a:spAutoFit/>
          </a:bodyPr>
          <a:lstStyle/>
          <a:p>
            <a:r>
              <a:rPr lang="uk-UA" sz="1800" b="1" u="sng" dirty="0">
                <a:solidFill>
                  <a:srgbClr val="182947"/>
                </a:solidFill>
                <a:latin typeface="Proxima Nova" panose="020B0604020202020204" charset="0"/>
              </a:rPr>
              <a:t>Говорили на такі теми:</a:t>
            </a:r>
          </a:p>
        </p:txBody>
      </p:sp>
      <p:sp>
        <p:nvSpPr>
          <p:cNvPr id="48" name="TextBox 47"/>
          <p:cNvSpPr txBox="1"/>
          <p:nvPr/>
        </p:nvSpPr>
        <p:spPr>
          <a:xfrm>
            <a:off x="6702255" y="2648052"/>
            <a:ext cx="5207531" cy="3693319"/>
          </a:xfrm>
          <a:prstGeom prst="rect">
            <a:avLst/>
          </a:prstGeom>
          <a:noFill/>
        </p:spPr>
        <p:txBody>
          <a:bodyPr wrap="square" rtlCol="0">
            <a:spAutoFit/>
          </a:bodyPr>
          <a:lstStyle/>
          <a:p>
            <a:pPr marL="342900" indent="-342900">
              <a:buFont typeface="Wingdings" panose="05000000000000000000" pitchFamily="2" charset="2"/>
              <a:buChar char="§"/>
            </a:pPr>
            <a:r>
              <a:rPr lang="uk-UA" sz="1800" b="1" dirty="0">
                <a:solidFill>
                  <a:schemeClr val="tx1"/>
                </a:solidFill>
                <a:latin typeface="Proxima Nova" panose="020B0604020202020204" charset="0"/>
              </a:rPr>
              <a:t>Безпека дорожнього руху</a:t>
            </a:r>
          </a:p>
          <a:p>
            <a:pPr marL="342900" indent="-342900">
              <a:buFont typeface="Wingdings" panose="05000000000000000000" pitchFamily="2" charset="2"/>
              <a:buChar char="§"/>
            </a:pPr>
            <a:r>
              <a:rPr lang="uk-UA" sz="1800" b="1" dirty="0">
                <a:solidFill>
                  <a:schemeClr val="tx1"/>
                </a:solidFill>
                <a:latin typeface="Proxima Nova" panose="020B0604020202020204" charset="0"/>
              </a:rPr>
              <a:t>Правила поводження на водоймищах</a:t>
            </a:r>
          </a:p>
          <a:p>
            <a:pPr marL="342900" indent="-342900">
              <a:buFont typeface="Wingdings" panose="05000000000000000000" pitchFamily="2" charset="2"/>
              <a:buChar char="§"/>
            </a:pPr>
            <a:r>
              <a:rPr lang="uk-UA" sz="1800" b="1" dirty="0" err="1">
                <a:solidFill>
                  <a:schemeClr val="tx1"/>
                </a:solidFill>
                <a:latin typeface="Proxima Nova" panose="020B0604020202020204" charset="0"/>
              </a:rPr>
              <a:t>Інтернетбезпека</a:t>
            </a:r>
            <a:endParaRPr lang="uk-UA" sz="1800" b="1" dirty="0">
              <a:solidFill>
                <a:schemeClr val="tx1"/>
              </a:solidFill>
              <a:latin typeface="Proxima Nova" panose="020B0604020202020204" charset="0"/>
            </a:endParaRPr>
          </a:p>
          <a:p>
            <a:pPr marL="342900" indent="-342900">
              <a:buFont typeface="Wingdings" panose="05000000000000000000" pitchFamily="2" charset="2"/>
              <a:buChar char="§"/>
            </a:pPr>
            <a:r>
              <a:rPr lang="uk-UA" sz="1800" b="1" dirty="0" err="1">
                <a:solidFill>
                  <a:schemeClr val="tx1"/>
                </a:solidFill>
                <a:latin typeface="Proxima Nova" panose="020B0604020202020204" charset="0"/>
              </a:rPr>
              <a:t>Булінг</a:t>
            </a:r>
            <a:endParaRPr lang="uk-UA" sz="1800" b="1" dirty="0">
              <a:solidFill>
                <a:schemeClr val="tx1"/>
              </a:solidFill>
              <a:latin typeface="Proxima Nova" panose="020B0604020202020204" charset="0"/>
            </a:endParaRPr>
          </a:p>
          <a:p>
            <a:pPr marL="342900" indent="-342900">
              <a:buFont typeface="Wingdings" panose="05000000000000000000" pitchFamily="2" charset="2"/>
              <a:buChar char="§"/>
            </a:pPr>
            <a:r>
              <a:rPr lang="uk-UA" sz="1800" b="1" dirty="0">
                <a:solidFill>
                  <a:schemeClr val="tx1"/>
                </a:solidFill>
                <a:latin typeface="Proxima Nova" panose="020B0604020202020204" charset="0"/>
              </a:rPr>
              <a:t>Попередження домашнього насильства</a:t>
            </a:r>
          </a:p>
          <a:p>
            <a:pPr marL="342900" indent="-342900">
              <a:buFont typeface="Wingdings" panose="05000000000000000000" pitchFamily="2" charset="2"/>
              <a:buChar char="§"/>
            </a:pPr>
            <a:r>
              <a:rPr lang="uk-UA" sz="1800" b="1" dirty="0">
                <a:solidFill>
                  <a:schemeClr val="tx1"/>
                </a:solidFill>
                <a:latin typeface="Proxima Nova" panose="020B0604020202020204" charset="0"/>
              </a:rPr>
              <a:t>Профілактика правопорушень </a:t>
            </a:r>
            <a:r>
              <a:rPr lang="uk-UA" sz="1800" b="1" dirty="0" smtClean="0">
                <a:solidFill>
                  <a:schemeClr val="tx1"/>
                </a:solidFill>
                <a:latin typeface="Proxima Nova" panose="020B0604020202020204" charset="0"/>
              </a:rPr>
              <a:t>у суспільному </a:t>
            </a:r>
            <a:r>
              <a:rPr lang="uk-UA" sz="1800" b="1" dirty="0">
                <a:solidFill>
                  <a:schemeClr val="tx1"/>
                </a:solidFill>
                <a:latin typeface="Proxima Nova" panose="020B0604020202020204" charset="0"/>
              </a:rPr>
              <a:t>середовищі</a:t>
            </a:r>
          </a:p>
          <a:p>
            <a:pPr marL="342900" indent="-342900">
              <a:buFont typeface="Wingdings" panose="05000000000000000000" pitchFamily="2" charset="2"/>
              <a:buChar char="§"/>
            </a:pPr>
            <a:r>
              <a:rPr lang="uk-UA" sz="1800" b="1" dirty="0">
                <a:solidFill>
                  <a:schemeClr val="tx1"/>
                </a:solidFill>
                <a:latin typeface="Proxima Nova" panose="020B0604020202020204" charset="0"/>
              </a:rPr>
              <a:t>Правила поводження із мінно-вибуховими об’єктами</a:t>
            </a:r>
          </a:p>
          <a:p>
            <a:endParaRPr lang="uk-UA" sz="1800" b="1" dirty="0">
              <a:solidFill>
                <a:srgbClr val="FF0000"/>
              </a:solidFill>
              <a:latin typeface="Proxima Nova" panose="020B0604020202020204" charset="0"/>
            </a:endParaRPr>
          </a:p>
          <a:p>
            <a:pPr algn="ctr"/>
            <a:endParaRPr lang="uk-UA" sz="1800" b="1" dirty="0">
              <a:solidFill>
                <a:srgbClr val="FF0000"/>
              </a:solidFill>
              <a:latin typeface="Proxima Nova" panose="020B0604020202020204" charset="0"/>
            </a:endParaRPr>
          </a:p>
          <a:p>
            <a:pPr marL="342900" indent="-342900">
              <a:buFont typeface="Wingdings" panose="05000000000000000000" pitchFamily="2" charset="2"/>
              <a:buChar char="§"/>
            </a:pPr>
            <a:endParaRPr lang="uk-UA" sz="1800" b="1" dirty="0">
              <a:solidFill>
                <a:srgbClr val="FF0000"/>
              </a:solidFill>
              <a:latin typeface="Proxima Nova" panose="020B0604020202020204" charset="0"/>
            </a:endParaRPr>
          </a:p>
          <a:p>
            <a:pPr marL="342900" indent="-342900">
              <a:buFont typeface="Wingdings" panose="05000000000000000000" pitchFamily="2" charset="2"/>
              <a:buChar char="§"/>
            </a:pPr>
            <a:endParaRPr lang="uk-UA" sz="1800" b="1" dirty="0">
              <a:solidFill>
                <a:srgbClr val="FF0000"/>
              </a:solidFill>
              <a:latin typeface="Proxima Nova" panose="020B0604020202020204" charset="0"/>
            </a:endParaRPr>
          </a:p>
        </p:txBody>
      </p:sp>
    </p:spTree>
    <p:extLst>
      <p:ext uri="{BB962C8B-B14F-4D97-AF65-F5344CB8AC3E}">
        <p14:creationId xmlns:p14="http://schemas.microsoft.com/office/powerpoint/2010/main" xmlns="" val="1814644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4" name="Прямоугольник 3"/>
          <p:cNvSpPr/>
          <p:nvPr/>
        </p:nvSpPr>
        <p:spPr>
          <a:xfrm>
            <a:off x="260271" y="2364315"/>
            <a:ext cx="5555737" cy="4120023"/>
          </a:xfrm>
          <a:prstGeom prst="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32" name="Google Shape;177;p7"/>
          <p:cNvCxnSpPr/>
          <p:nvPr/>
        </p:nvCxnSpPr>
        <p:spPr>
          <a:xfrm flipV="1">
            <a:off x="6997985" y="2350409"/>
            <a:ext cx="5260692" cy="13906"/>
          </a:xfrm>
          <a:prstGeom prst="straightConnector1">
            <a:avLst/>
          </a:prstGeom>
          <a:noFill/>
          <a:ln w="38100" cap="flat" cmpd="sng">
            <a:solidFill>
              <a:schemeClr val="accent4"/>
            </a:solidFill>
            <a:prstDash val="solid"/>
            <a:miter lim="800000"/>
            <a:headEnd type="none" w="sm" len="sm"/>
            <a:tailEnd type="none" w="sm" len="sm"/>
          </a:ln>
        </p:spPr>
      </p:cxnSp>
      <p:sp>
        <p:nvSpPr>
          <p:cNvPr id="34" name="Google Shape;181;p7"/>
          <p:cNvSpPr txBox="1"/>
          <p:nvPr/>
        </p:nvSpPr>
        <p:spPr>
          <a:xfrm>
            <a:off x="6697738" y="1823463"/>
            <a:ext cx="5483504" cy="46162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серед дорослого населення</a:t>
            </a:r>
            <a:endParaRPr sz="2400" dirty="0">
              <a:solidFill>
                <a:srgbClr val="182947"/>
              </a:solidFill>
              <a:latin typeface="Proxima Nova" panose="020B0604020202020204" charset="0"/>
              <a:ea typeface="Proxima Nova"/>
              <a:cs typeface="Proxima Nova"/>
              <a:sym typeface="Proxima Nova"/>
            </a:endParaRPr>
          </a:p>
        </p:txBody>
      </p:sp>
      <p:pic>
        <p:nvPicPr>
          <p:cNvPr id="7" name="Рисунок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792298" y="2424009"/>
            <a:ext cx="1213255" cy="1213255"/>
          </a:xfrm>
          <a:prstGeom prst="rect">
            <a:avLst/>
          </a:prstGeom>
        </p:spPr>
      </p:pic>
      <p:sp>
        <p:nvSpPr>
          <p:cNvPr id="35" name="Google Shape;185;p7"/>
          <p:cNvSpPr txBox="1"/>
          <p:nvPr/>
        </p:nvSpPr>
        <p:spPr>
          <a:xfrm>
            <a:off x="9943697" y="2701444"/>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20</a:t>
            </a:r>
            <a:endParaRPr sz="3200" dirty="0">
              <a:solidFill>
                <a:srgbClr val="182947"/>
              </a:solidFill>
              <a:latin typeface="Proxima Nova" panose="020B0604020202020204" charset="0"/>
              <a:ea typeface="Proxima Nova"/>
              <a:cs typeface="Proxima Nova"/>
              <a:sym typeface="Proxima Nova"/>
            </a:endParaRPr>
          </a:p>
        </p:txBody>
      </p:sp>
      <p:pic>
        <p:nvPicPr>
          <p:cNvPr id="37" name="Рисунок 3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17163" y="3545450"/>
            <a:ext cx="658389" cy="658389"/>
          </a:xfrm>
          <a:prstGeom prst="rect">
            <a:avLst/>
          </a:prstGeom>
        </p:spPr>
      </p:pic>
      <p:pic>
        <p:nvPicPr>
          <p:cNvPr id="38" name="Рисунок 3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17164" y="4420483"/>
            <a:ext cx="658389" cy="658389"/>
          </a:xfrm>
          <a:prstGeom prst="rect">
            <a:avLst/>
          </a:prstGeom>
        </p:spPr>
      </p:pic>
      <p:pic>
        <p:nvPicPr>
          <p:cNvPr id="39" name="Рисунок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36890" y="5247484"/>
            <a:ext cx="658389" cy="658389"/>
          </a:xfrm>
          <a:prstGeom prst="rect">
            <a:avLst/>
          </a:prstGeom>
        </p:spPr>
      </p:pic>
      <p:sp>
        <p:nvSpPr>
          <p:cNvPr id="40" name="Google Shape;188;p7"/>
          <p:cNvSpPr txBox="1"/>
          <p:nvPr/>
        </p:nvSpPr>
        <p:spPr>
          <a:xfrm>
            <a:off x="7246626" y="3720912"/>
            <a:ext cx="319508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Засідання виконкому</a:t>
            </a:r>
            <a:endParaRPr sz="1800" dirty="0">
              <a:solidFill>
                <a:srgbClr val="182947"/>
              </a:solidFill>
              <a:latin typeface="Proxima Nova" panose="020B0604020202020204" charset="0"/>
              <a:ea typeface="Proxima Nova"/>
              <a:cs typeface="Proxima Nova"/>
              <a:sym typeface="Proxima Nova"/>
            </a:endParaRPr>
          </a:p>
        </p:txBody>
      </p:sp>
      <p:sp>
        <p:nvSpPr>
          <p:cNvPr id="41" name="Google Shape;188;p7"/>
          <p:cNvSpPr txBox="1"/>
          <p:nvPr/>
        </p:nvSpPr>
        <p:spPr>
          <a:xfrm>
            <a:off x="7277981" y="4586923"/>
            <a:ext cx="351431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У </a:t>
            </a:r>
            <a:r>
              <a:rPr lang="uk-UA" sz="1800" dirty="0" err="1">
                <a:solidFill>
                  <a:srgbClr val="182947"/>
                </a:solidFill>
                <a:latin typeface="Proxima Nova" panose="020B0604020202020204" charset="0"/>
                <a:ea typeface="Proxima Nova"/>
                <a:cs typeface="Proxima Nova"/>
                <a:sym typeface="Proxima Nova"/>
              </a:rPr>
              <a:t>старостинських</a:t>
            </a:r>
            <a:r>
              <a:rPr lang="uk-UA" sz="1800" dirty="0">
                <a:solidFill>
                  <a:srgbClr val="182947"/>
                </a:solidFill>
                <a:latin typeface="Proxima Nova" panose="020B0604020202020204" charset="0"/>
                <a:ea typeface="Proxima Nova"/>
                <a:cs typeface="Proxima Nova"/>
                <a:sym typeface="Proxima Nova"/>
              </a:rPr>
              <a:t> округах</a:t>
            </a:r>
            <a:endParaRPr sz="1800" dirty="0">
              <a:solidFill>
                <a:srgbClr val="182947"/>
              </a:solidFill>
              <a:latin typeface="Proxima Nova" panose="020B0604020202020204" charset="0"/>
              <a:ea typeface="Proxima Nova"/>
              <a:cs typeface="Proxima Nova"/>
              <a:sym typeface="Proxima Nova"/>
            </a:endParaRPr>
          </a:p>
        </p:txBody>
      </p:sp>
      <p:sp>
        <p:nvSpPr>
          <p:cNvPr id="42" name="Google Shape;188;p7"/>
          <p:cNvSpPr txBox="1"/>
          <p:nvPr/>
        </p:nvSpPr>
        <p:spPr>
          <a:xfrm>
            <a:off x="7275553" y="5389502"/>
            <a:ext cx="366175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Для трудових колективів</a:t>
            </a:r>
            <a:endParaRPr sz="1800" dirty="0">
              <a:solidFill>
                <a:srgbClr val="182947"/>
              </a:solidFill>
              <a:latin typeface="Proxima Nova" panose="020B0604020202020204" charset="0"/>
              <a:ea typeface="Proxima Nova"/>
              <a:cs typeface="Proxima Nova"/>
              <a:sym typeface="Proxima Nova"/>
            </a:endParaRPr>
          </a:p>
        </p:txBody>
      </p:sp>
      <p:sp>
        <p:nvSpPr>
          <p:cNvPr id="44" name="Google Shape;185;p7"/>
          <p:cNvSpPr txBox="1"/>
          <p:nvPr/>
        </p:nvSpPr>
        <p:spPr>
          <a:xfrm>
            <a:off x="10939733" y="3630070"/>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3</a:t>
            </a:r>
            <a:endParaRPr sz="3200" dirty="0">
              <a:solidFill>
                <a:srgbClr val="182947"/>
              </a:solidFill>
              <a:latin typeface="Proxima Nova" panose="020B0604020202020204" charset="0"/>
              <a:ea typeface="Proxima Nova"/>
              <a:cs typeface="Proxima Nova"/>
              <a:sym typeface="Proxima Nova"/>
            </a:endParaRPr>
          </a:p>
        </p:txBody>
      </p:sp>
      <p:sp>
        <p:nvSpPr>
          <p:cNvPr id="45" name="Google Shape;185;p7"/>
          <p:cNvSpPr txBox="1"/>
          <p:nvPr/>
        </p:nvSpPr>
        <p:spPr>
          <a:xfrm>
            <a:off x="10954264" y="4457309"/>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6</a:t>
            </a:r>
            <a:endParaRPr sz="3200" dirty="0">
              <a:solidFill>
                <a:srgbClr val="182947"/>
              </a:solidFill>
              <a:latin typeface="Proxima Nova" panose="020B0604020202020204" charset="0"/>
              <a:ea typeface="Proxima Nova"/>
              <a:cs typeface="Proxima Nova"/>
              <a:sym typeface="Proxima Nova"/>
            </a:endParaRPr>
          </a:p>
        </p:txBody>
      </p:sp>
      <p:sp>
        <p:nvSpPr>
          <p:cNvPr id="46" name="Google Shape;185;p7"/>
          <p:cNvSpPr txBox="1"/>
          <p:nvPr/>
        </p:nvSpPr>
        <p:spPr>
          <a:xfrm>
            <a:off x="10937305" y="5281779"/>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4</a:t>
            </a:r>
            <a:endParaRPr sz="3200" dirty="0">
              <a:solidFill>
                <a:srgbClr val="182947"/>
              </a:solidFill>
              <a:latin typeface="Proxima Nova" panose="020B0604020202020204" charset="0"/>
              <a:ea typeface="Proxima Nova"/>
              <a:cs typeface="Proxima Nova"/>
              <a:sym typeface="Proxima Nova"/>
            </a:endParaRPr>
          </a:p>
        </p:txBody>
      </p:sp>
      <p:sp>
        <p:nvSpPr>
          <p:cNvPr id="47" name="Google Shape;175;p7"/>
          <p:cNvSpPr txBox="1"/>
          <p:nvPr/>
        </p:nvSpPr>
        <p:spPr>
          <a:xfrm>
            <a:off x="260271" y="598740"/>
            <a:ext cx="90609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ПРОФІЛАКТИЧНО-РОЗ’ЯСНЮВАЛЬНА РОБОТА</a:t>
            </a:r>
            <a:endParaRPr sz="2800" dirty="0">
              <a:solidFill>
                <a:schemeClr val="lt1"/>
              </a:solidFill>
              <a:latin typeface="Proxima Nova" panose="020B0604020202020204" charset="0"/>
              <a:ea typeface="Proxima Nova"/>
              <a:cs typeface="Proxima Nova"/>
              <a:sym typeface="Proxima Nova"/>
            </a:endParaRPr>
          </a:p>
        </p:txBody>
      </p:sp>
      <p:sp>
        <p:nvSpPr>
          <p:cNvPr id="48" name="TextBox 47"/>
          <p:cNvSpPr txBox="1"/>
          <p:nvPr/>
        </p:nvSpPr>
        <p:spPr>
          <a:xfrm>
            <a:off x="434371" y="3004192"/>
            <a:ext cx="5207531" cy="3416320"/>
          </a:xfrm>
          <a:prstGeom prst="rect">
            <a:avLst/>
          </a:prstGeom>
          <a:noFill/>
        </p:spPr>
        <p:txBody>
          <a:bodyPr wrap="square" rtlCol="0">
            <a:spAutoFit/>
          </a:bodyPr>
          <a:lstStyle/>
          <a:p>
            <a:pPr marL="285750" indent="-285750">
              <a:buFont typeface="Wingdings" panose="05000000000000000000" pitchFamily="2" charset="2"/>
              <a:buChar char="§"/>
            </a:pPr>
            <a:r>
              <a:rPr lang="uk-UA" sz="1800" b="1" dirty="0">
                <a:solidFill>
                  <a:schemeClr val="tx1"/>
                </a:solidFill>
                <a:latin typeface="Proxima Nova" panose="020B0604020202020204" charset="0"/>
              </a:rPr>
              <a:t>Як не стати жертвою шахрайських дій</a:t>
            </a:r>
          </a:p>
          <a:p>
            <a:pPr marL="285750" indent="-285750">
              <a:buFont typeface="Wingdings" panose="05000000000000000000" pitchFamily="2" charset="2"/>
              <a:buChar char="§"/>
            </a:pPr>
            <a:r>
              <a:rPr lang="uk-UA" sz="1800" b="1" dirty="0">
                <a:solidFill>
                  <a:schemeClr val="tx1"/>
                </a:solidFill>
                <a:latin typeface="Proxima Nova" panose="020B0604020202020204" charset="0"/>
              </a:rPr>
              <a:t>Недопущення керування транспортом у нетверезому стані</a:t>
            </a:r>
          </a:p>
          <a:p>
            <a:pPr marL="285750" indent="-285750">
              <a:buFont typeface="Wingdings" panose="05000000000000000000" pitchFamily="2" charset="2"/>
              <a:buChar char="§"/>
            </a:pPr>
            <a:r>
              <a:rPr lang="uk-UA" sz="1800" b="1" dirty="0">
                <a:solidFill>
                  <a:schemeClr val="tx1"/>
                </a:solidFill>
                <a:latin typeface="Proxima Nova" panose="020B0604020202020204" charset="0"/>
              </a:rPr>
              <a:t>Профорієнтаційні бесіди </a:t>
            </a:r>
          </a:p>
          <a:p>
            <a:pPr marL="285750" indent="-285750">
              <a:buFont typeface="Wingdings" panose="05000000000000000000" pitchFamily="2" charset="2"/>
              <a:buChar char="§"/>
            </a:pPr>
            <a:r>
              <a:rPr lang="uk-UA" sz="1800" b="1" dirty="0">
                <a:solidFill>
                  <a:schemeClr val="tx1"/>
                </a:solidFill>
                <a:latin typeface="Proxima Nova" panose="020B0604020202020204" charset="0"/>
              </a:rPr>
              <a:t>Недопущення порушень громадського порядку</a:t>
            </a:r>
          </a:p>
          <a:p>
            <a:pPr marL="285750" indent="-285750">
              <a:buFont typeface="Wingdings" panose="05000000000000000000" pitchFamily="2" charset="2"/>
              <a:buChar char="§"/>
            </a:pPr>
            <a:r>
              <a:rPr lang="uk-UA" sz="1800" b="1" dirty="0" smtClean="0">
                <a:solidFill>
                  <a:schemeClr val="tx1"/>
                </a:solidFill>
                <a:latin typeface="Proxima Nova" panose="020B0604020202020204" charset="0"/>
              </a:rPr>
              <a:t>Вербування підлітків. Тероризм</a:t>
            </a:r>
          </a:p>
          <a:p>
            <a:pPr marL="285750" indent="-285750">
              <a:buFont typeface="Wingdings" panose="05000000000000000000" pitchFamily="2" charset="2"/>
              <a:buChar char="§"/>
            </a:pPr>
            <a:r>
              <a:rPr lang="uk-UA" sz="1800" b="1" dirty="0" smtClean="0">
                <a:solidFill>
                  <a:schemeClr val="tx1"/>
                </a:solidFill>
                <a:latin typeface="Proxima Nova" panose="020B0604020202020204" charset="0"/>
              </a:rPr>
              <a:t>Моя безпека в мережі</a:t>
            </a:r>
          </a:p>
          <a:p>
            <a:pPr marL="285750" indent="-285750">
              <a:buFont typeface="Wingdings" panose="05000000000000000000" pitchFamily="2" charset="2"/>
              <a:buChar char="§"/>
            </a:pPr>
            <a:r>
              <a:rPr lang="uk-UA" sz="1800" b="1" dirty="0" smtClean="0">
                <a:solidFill>
                  <a:schemeClr val="tx1"/>
                </a:solidFill>
                <a:latin typeface="Proxima Nova" panose="020B0604020202020204" charset="0"/>
              </a:rPr>
              <a:t>Благоустрій на території громади</a:t>
            </a:r>
            <a:endParaRPr lang="uk-UA" sz="1800" b="1" dirty="0">
              <a:solidFill>
                <a:schemeClr val="tx1"/>
              </a:solidFill>
              <a:latin typeface="Proxima Nova" panose="020B0604020202020204" charset="0"/>
            </a:endParaRPr>
          </a:p>
          <a:p>
            <a:pPr algn="ctr"/>
            <a:endParaRPr lang="uk-UA" sz="1800" b="1" dirty="0">
              <a:solidFill>
                <a:srgbClr val="FF0000"/>
              </a:solidFill>
              <a:latin typeface="Proxima Nova" panose="020B0604020202020204" charset="0"/>
            </a:endParaRPr>
          </a:p>
          <a:p>
            <a:pPr marL="342900" indent="-342900">
              <a:buFont typeface="Wingdings" panose="05000000000000000000" pitchFamily="2" charset="2"/>
              <a:buChar char="§"/>
            </a:pPr>
            <a:endParaRPr lang="uk-UA" sz="1800" b="1" dirty="0">
              <a:solidFill>
                <a:srgbClr val="FF0000"/>
              </a:solidFill>
              <a:latin typeface="Proxima Nova" panose="020B0604020202020204" charset="0"/>
            </a:endParaRPr>
          </a:p>
          <a:p>
            <a:pPr marL="342900" indent="-342900">
              <a:buFont typeface="Wingdings" panose="05000000000000000000" pitchFamily="2" charset="2"/>
              <a:buChar char="§"/>
            </a:pPr>
            <a:endParaRPr lang="uk-UA" sz="1800" b="1" dirty="0">
              <a:solidFill>
                <a:srgbClr val="FF0000"/>
              </a:solidFill>
              <a:latin typeface="Proxima Nova" panose="020B0604020202020204" charset="0"/>
            </a:endParaRPr>
          </a:p>
        </p:txBody>
      </p:sp>
      <p:sp>
        <p:nvSpPr>
          <p:cNvPr id="49" name="TextBox 48"/>
          <p:cNvSpPr txBox="1"/>
          <p:nvPr/>
        </p:nvSpPr>
        <p:spPr>
          <a:xfrm>
            <a:off x="1618516" y="2499588"/>
            <a:ext cx="2678938" cy="369332"/>
          </a:xfrm>
          <a:prstGeom prst="rect">
            <a:avLst/>
          </a:prstGeom>
          <a:noFill/>
        </p:spPr>
        <p:txBody>
          <a:bodyPr wrap="none" rtlCol="0">
            <a:spAutoFit/>
          </a:bodyPr>
          <a:lstStyle/>
          <a:p>
            <a:r>
              <a:rPr lang="uk-UA" sz="1800" b="1" u="sng" dirty="0">
                <a:solidFill>
                  <a:srgbClr val="182947"/>
                </a:solidFill>
                <a:latin typeface="Proxima Nova" panose="020B0604020202020204" charset="0"/>
              </a:rPr>
              <a:t>Говорили на такі теми:</a:t>
            </a:r>
          </a:p>
        </p:txBody>
      </p:sp>
      <p:pic>
        <p:nvPicPr>
          <p:cNvPr id="50" name="Рисунок 4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36890" y="6050421"/>
            <a:ext cx="658389" cy="658389"/>
          </a:xfrm>
          <a:prstGeom prst="rect">
            <a:avLst/>
          </a:prstGeom>
        </p:spPr>
      </p:pic>
      <p:sp>
        <p:nvSpPr>
          <p:cNvPr id="51" name="Google Shape;188;p7"/>
          <p:cNvSpPr txBox="1"/>
          <p:nvPr/>
        </p:nvSpPr>
        <p:spPr>
          <a:xfrm>
            <a:off x="7295279" y="6177611"/>
            <a:ext cx="366175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smtClean="0">
                <a:solidFill>
                  <a:srgbClr val="182947"/>
                </a:solidFill>
                <a:latin typeface="Proxima Nova" panose="020B0604020202020204" charset="0"/>
                <a:ea typeface="Proxima Nova"/>
                <a:cs typeface="Proxima Nova"/>
                <a:sym typeface="Proxima Nova"/>
              </a:rPr>
              <a:t>Загальноосвітні НЗ</a:t>
            </a:r>
            <a:endParaRPr sz="1800" dirty="0">
              <a:solidFill>
                <a:srgbClr val="182947"/>
              </a:solidFill>
              <a:latin typeface="Proxima Nova" panose="020B0604020202020204" charset="0"/>
              <a:ea typeface="Proxima Nova"/>
              <a:cs typeface="Proxima Nova"/>
              <a:sym typeface="Proxima Nova"/>
            </a:endParaRPr>
          </a:p>
        </p:txBody>
      </p:sp>
      <p:sp>
        <p:nvSpPr>
          <p:cNvPr id="52" name="Google Shape;185;p7"/>
          <p:cNvSpPr txBox="1"/>
          <p:nvPr/>
        </p:nvSpPr>
        <p:spPr>
          <a:xfrm>
            <a:off x="10936759" y="6050421"/>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7</a:t>
            </a:r>
            <a:endParaRPr sz="3200" dirty="0">
              <a:solidFill>
                <a:srgbClr val="182947"/>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xmlns="" val="126078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9"/>
          <p:cNvPicPr preferRelativeResize="0"/>
          <p:nvPr/>
        </p:nvPicPr>
        <p:blipFill rotWithShape="1">
          <a:blip r:embed="rId3">
            <a:alphaModFix/>
          </a:blip>
          <a:srcRect/>
          <a:stretch/>
        </p:blipFill>
        <p:spPr>
          <a:xfrm>
            <a:off x="-1" y="40"/>
            <a:ext cx="12192073" cy="6857960"/>
          </a:xfrm>
          <a:prstGeom prst="rect">
            <a:avLst/>
          </a:prstGeom>
          <a:noFill/>
          <a:ln>
            <a:noFill/>
          </a:ln>
        </p:spPr>
      </p:pic>
      <p:sp>
        <p:nvSpPr>
          <p:cNvPr id="390" name="Google Shape;390;p19"/>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FFFFFF"/>
                </a:solidFill>
                <a:latin typeface="Proxima Nova" panose="020B0604020202020204" charset="0"/>
                <a:ea typeface="Proxima Nova"/>
                <a:cs typeface="Proxima Nova"/>
                <a:sym typeface="Proxima Nova"/>
              </a:rPr>
              <a:t>ФОТОЗВІТ</a:t>
            </a:r>
            <a:endParaRPr sz="2800" dirty="0">
              <a:solidFill>
                <a:srgbClr val="FFFFFF"/>
              </a:solidFill>
              <a:latin typeface="Proxima Nova" panose="020B0604020202020204" charset="0"/>
              <a:ea typeface="Proxima Nova"/>
              <a:cs typeface="Proxima Nova"/>
              <a:sym typeface="Proxima Nova"/>
            </a:endParaRPr>
          </a:p>
        </p:txBody>
      </p:sp>
      <p:pic>
        <p:nvPicPr>
          <p:cNvPr id="1026" name="Picture 2"/>
          <p:cNvPicPr>
            <a:picLocks noChangeAspect="1" noChangeArrowheads="1"/>
          </p:cNvPicPr>
          <p:nvPr/>
        </p:nvPicPr>
        <p:blipFill>
          <a:blip r:embed="rId4"/>
          <a:srcRect/>
          <a:stretch>
            <a:fillRect/>
          </a:stretch>
        </p:blipFill>
        <p:spPr bwMode="auto">
          <a:xfrm>
            <a:off x="133626" y="1769165"/>
            <a:ext cx="3951357" cy="4959626"/>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4208670" y="1818859"/>
            <a:ext cx="3772451" cy="4916557"/>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a:off x="8130208" y="1769166"/>
            <a:ext cx="3863007" cy="491986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a:stretch/>
        </p:blipFill>
        <p:spPr>
          <a:xfrm>
            <a:off x="0" y="0"/>
            <a:ext cx="12258677" cy="6857960"/>
          </a:xfrm>
          <a:prstGeom prst="rect">
            <a:avLst/>
          </a:prstGeom>
          <a:noFill/>
          <a:ln>
            <a:noFill/>
          </a:ln>
        </p:spPr>
      </p:pic>
      <p:sp>
        <p:nvSpPr>
          <p:cNvPr id="175" name="Google Shape;175;p7"/>
          <p:cNvSpPr txBox="1"/>
          <p:nvPr/>
        </p:nvSpPr>
        <p:spPr>
          <a:xfrm>
            <a:off x="260271" y="579421"/>
            <a:ext cx="644197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ПРОФІЛАКТИЧНА РОБОТА</a:t>
            </a:r>
            <a:endParaRPr sz="2800" dirty="0">
              <a:solidFill>
                <a:schemeClr val="lt1"/>
              </a:solidFill>
              <a:latin typeface="Proxima Nova" panose="020B0604020202020204" charset="0"/>
              <a:ea typeface="Proxima Nova"/>
              <a:cs typeface="Proxima Nova"/>
              <a:sym typeface="Proxima Nova"/>
            </a:endParaRPr>
          </a:p>
        </p:txBody>
      </p:sp>
      <p:cxnSp>
        <p:nvCxnSpPr>
          <p:cNvPr id="177" name="Google Shape;177;p7"/>
          <p:cNvCxnSpPr/>
          <p:nvPr/>
        </p:nvCxnSpPr>
        <p:spPr>
          <a:xfrm flipV="1">
            <a:off x="4138191" y="2213586"/>
            <a:ext cx="3832698" cy="10677"/>
          </a:xfrm>
          <a:prstGeom prst="straightConnector1">
            <a:avLst/>
          </a:prstGeom>
          <a:noFill/>
          <a:ln w="38100" cap="flat" cmpd="sng">
            <a:solidFill>
              <a:schemeClr val="accent4"/>
            </a:solidFill>
            <a:prstDash val="solid"/>
            <a:miter lim="800000"/>
            <a:headEnd type="none" w="sm" len="sm"/>
            <a:tailEnd type="none" w="sm" len="sm"/>
          </a:ln>
        </p:spPr>
      </p:cxnSp>
      <p:sp>
        <p:nvSpPr>
          <p:cNvPr id="181" name="Google Shape;181;p7"/>
          <p:cNvSpPr txBox="1"/>
          <p:nvPr/>
        </p:nvSpPr>
        <p:spPr>
          <a:xfrm>
            <a:off x="4221111" y="1751989"/>
            <a:ext cx="374977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У сфері благоустрою</a:t>
            </a:r>
            <a:endParaRPr sz="2400" dirty="0">
              <a:solidFill>
                <a:srgbClr val="182947"/>
              </a:solidFill>
              <a:latin typeface="Proxima Nova" panose="020B0604020202020204" charset="0"/>
              <a:ea typeface="Proxima Nova"/>
              <a:cs typeface="Proxima Nova"/>
              <a:sym typeface="Proxima Nova"/>
            </a:endParaRPr>
          </a:p>
        </p:txBody>
      </p:sp>
      <p:sp>
        <p:nvSpPr>
          <p:cNvPr id="4" name="Прямоугольник 3"/>
          <p:cNvSpPr/>
          <p:nvPr/>
        </p:nvSpPr>
        <p:spPr>
          <a:xfrm>
            <a:off x="260270" y="2402958"/>
            <a:ext cx="4428687" cy="4004180"/>
          </a:xfrm>
          <a:prstGeom prst="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TextBox 20"/>
          <p:cNvSpPr txBox="1"/>
          <p:nvPr/>
        </p:nvSpPr>
        <p:spPr>
          <a:xfrm>
            <a:off x="260271" y="2505670"/>
            <a:ext cx="4273169" cy="2585323"/>
          </a:xfrm>
          <a:prstGeom prst="rect">
            <a:avLst/>
          </a:prstGeom>
          <a:noFill/>
        </p:spPr>
        <p:txBody>
          <a:bodyPr wrap="square" rtlCol="0">
            <a:spAutoFit/>
          </a:bodyPr>
          <a:lstStyle/>
          <a:p>
            <a:pPr algn="ctr"/>
            <a:r>
              <a:rPr lang="uk-UA" sz="1800" b="1" u="sng" dirty="0">
                <a:solidFill>
                  <a:srgbClr val="182947"/>
                </a:solidFill>
                <a:latin typeface="Proxima Nova" panose="020B0604020202020204" charset="0"/>
              </a:rPr>
              <a:t>Спільно</a:t>
            </a:r>
          </a:p>
          <a:p>
            <a:pPr algn="ctr"/>
            <a:r>
              <a:rPr lang="uk-UA" sz="1800" b="1" u="sng" dirty="0">
                <a:solidFill>
                  <a:srgbClr val="182947"/>
                </a:solidFill>
                <a:latin typeface="Proxima Nova" panose="020B0604020202020204" charset="0"/>
              </a:rPr>
              <a:t>організували/ініціювали/ провели такі профілактичні заходи</a:t>
            </a:r>
            <a:r>
              <a:rPr lang="uk-UA" sz="1800" b="1" u="sng" dirty="0" smtClean="0">
                <a:solidFill>
                  <a:srgbClr val="182947"/>
                </a:solidFill>
                <a:latin typeface="Proxima Nova" panose="020B0604020202020204" charset="0"/>
              </a:rPr>
              <a:t>:</a:t>
            </a:r>
          </a:p>
          <a:p>
            <a:pPr lvl="0">
              <a:buSzPts val="1800"/>
              <a:buFontTx/>
              <a:buChar char="-"/>
            </a:pPr>
            <a:r>
              <a:rPr lang="uk-UA" sz="1800" dirty="0" smtClean="0">
                <a:solidFill>
                  <a:srgbClr val="182947"/>
                </a:solidFill>
                <a:latin typeface="Times New Roman" pitchFamily="18" charset="0"/>
                <a:ea typeface="Montserrat SemiBold"/>
                <a:cs typeface="Times New Roman" pitchFamily="18" charset="0"/>
                <a:sym typeface="Montserrat SemiBold"/>
              </a:rPr>
              <a:t>Відпрацювання порушень благоустрою згідно звернень громадян</a:t>
            </a:r>
          </a:p>
          <a:p>
            <a:pPr lvl="0">
              <a:buSzPts val="1800"/>
              <a:buFontTx/>
              <a:buChar char="-"/>
            </a:pPr>
            <a:r>
              <a:rPr lang="uk-UA" sz="1800" dirty="0" smtClean="0">
                <a:solidFill>
                  <a:srgbClr val="182947"/>
                </a:solidFill>
                <a:latin typeface="Times New Roman" pitchFamily="18" charset="0"/>
                <a:ea typeface="Montserrat SemiBold"/>
                <a:cs typeface="Times New Roman" pitchFamily="18" charset="0"/>
                <a:sym typeface="Montserrat SemiBold"/>
              </a:rPr>
              <a:t> Самостійне виявлення правопорушень в ході несення служби</a:t>
            </a:r>
          </a:p>
          <a:p>
            <a:pPr lvl="0">
              <a:buSzPts val="1800"/>
              <a:buFontTx/>
              <a:buChar char="-"/>
            </a:pPr>
            <a:r>
              <a:rPr lang="uk-UA" sz="1800" dirty="0" smtClean="0">
                <a:solidFill>
                  <a:srgbClr val="182947"/>
                </a:solidFill>
                <a:latin typeface="Times New Roman" pitchFamily="18" charset="0"/>
                <a:ea typeface="Montserrat SemiBold"/>
                <a:cs typeface="Times New Roman" pitchFamily="18" charset="0"/>
                <a:sym typeface="Montserrat SemiBold"/>
              </a:rPr>
              <a:t> </a:t>
            </a:r>
            <a:r>
              <a:rPr lang="uk-UA" sz="1800" dirty="0" err="1" smtClean="0">
                <a:solidFill>
                  <a:srgbClr val="182947"/>
                </a:solidFill>
                <a:latin typeface="Times New Roman" pitchFamily="18" charset="0"/>
                <a:ea typeface="Montserrat SemiBold"/>
                <a:cs typeface="Times New Roman" pitchFamily="18" charset="0"/>
                <a:sym typeface="Montserrat SemiBold"/>
              </a:rPr>
              <a:t>Виізди</a:t>
            </a:r>
            <a:r>
              <a:rPr lang="uk-UA" sz="1800" dirty="0" smtClean="0">
                <a:solidFill>
                  <a:srgbClr val="182947"/>
                </a:solidFill>
                <a:latin typeface="Times New Roman" pitchFamily="18" charset="0"/>
                <a:ea typeface="Montserrat SemiBold"/>
                <a:cs typeface="Times New Roman" pitchFamily="18" charset="0"/>
                <a:sym typeface="Montserrat SemiBold"/>
              </a:rPr>
              <a:t> на місця порушень благоустрою спільно з представниками старостатів</a:t>
            </a:r>
          </a:p>
        </p:txBody>
      </p:sp>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80883" y="4348716"/>
            <a:ext cx="4465675" cy="2498661"/>
          </a:xfrm>
          <a:prstGeom prst="rect">
            <a:avLst/>
          </a:prstGeom>
        </p:spPr>
      </p:pic>
      <p:sp>
        <p:nvSpPr>
          <p:cNvPr id="30" name="Прямоугольник 29"/>
          <p:cNvSpPr/>
          <p:nvPr/>
        </p:nvSpPr>
        <p:spPr>
          <a:xfrm>
            <a:off x="7625198" y="2402958"/>
            <a:ext cx="4373208" cy="4004179"/>
          </a:xfrm>
          <a:prstGeom prst="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TextBox 30"/>
          <p:cNvSpPr txBox="1"/>
          <p:nvPr/>
        </p:nvSpPr>
        <p:spPr>
          <a:xfrm>
            <a:off x="7780714" y="2505670"/>
            <a:ext cx="4273169" cy="369332"/>
          </a:xfrm>
          <a:prstGeom prst="rect">
            <a:avLst/>
          </a:prstGeom>
          <a:noFill/>
        </p:spPr>
        <p:txBody>
          <a:bodyPr wrap="square" rtlCol="0">
            <a:spAutoFit/>
          </a:bodyPr>
          <a:lstStyle/>
          <a:p>
            <a:pPr algn="ctr"/>
            <a:r>
              <a:rPr lang="uk-UA" sz="1800" b="1" u="sng" dirty="0">
                <a:solidFill>
                  <a:srgbClr val="182947"/>
                </a:solidFill>
                <a:latin typeface="Proxima Nova" panose="020B0604020202020204" charset="0"/>
              </a:rPr>
              <a:t>Співпраця по напрямку </a:t>
            </a:r>
            <a:r>
              <a:rPr lang="uk-UA" sz="1800" b="1" u="sng" dirty="0" smtClean="0">
                <a:solidFill>
                  <a:srgbClr val="182947"/>
                </a:solidFill>
                <a:latin typeface="Proxima Nova" panose="020B0604020202020204" charset="0"/>
              </a:rPr>
              <a:t>з:</a:t>
            </a:r>
            <a:endParaRPr lang="uk-UA" sz="1800" b="1" u="sng" dirty="0">
              <a:solidFill>
                <a:srgbClr val="182947"/>
              </a:solidFill>
              <a:latin typeface="Proxima Nova" panose="020B0604020202020204" charset="0"/>
            </a:endParaRPr>
          </a:p>
        </p:txBody>
      </p:sp>
      <p:sp>
        <p:nvSpPr>
          <p:cNvPr id="11" name="Google Shape;185;p7"/>
          <p:cNvSpPr txBox="1"/>
          <p:nvPr/>
        </p:nvSpPr>
        <p:spPr>
          <a:xfrm>
            <a:off x="5686798" y="3410328"/>
            <a:ext cx="99603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Proxima Nova" panose="020B0604020202020204" charset="0"/>
                <a:ea typeface="Proxima Nova"/>
                <a:cs typeface="Proxima Nova"/>
                <a:sym typeface="Proxima Nova"/>
              </a:rPr>
              <a:t>11</a:t>
            </a:r>
            <a:endParaRPr sz="3200" dirty="0">
              <a:solidFill>
                <a:srgbClr val="182947"/>
              </a:solidFill>
              <a:latin typeface="Proxima Nova" panose="020B0604020202020204" charset="0"/>
              <a:ea typeface="Proxima Nova"/>
              <a:cs typeface="Proxima Nova"/>
              <a:sym typeface="Proxima Nova"/>
            </a:endParaRPr>
          </a:p>
        </p:txBody>
      </p:sp>
      <p:pic>
        <p:nvPicPr>
          <p:cNvPr id="12" name="Google Shape;169;p6"/>
          <p:cNvPicPr preferRelativeResize="0"/>
          <p:nvPr/>
        </p:nvPicPr>
        <p:blipFill rotWithShape="1">
          <a:blip r:embed="rId5">
            <a:alphaModFix/>
          </a:blip>
          <a:srcRect/>
          <a:stretch/>
        </p:blipFill>
        <p:spPr>
          <a:xfrm>
            <a:off x="5661813" y="2423679"/>
            <a:ext cx="993282" cy="1046232"/>
          </a:xfrm>
          <a:prstGeom prst="rect">
            <a:avLst/>
          </a:prstGeom>
          <a:noFill/>
          <a:ln>
            <a:noFill/>
          </a:ln>
        </p:spPr>
      </p:pic>
      <p:sp>
        <p:nvSpPr>
          <p:cNvPr id="14" name="Прямоугольник 13"/>
          <p:cNvSpPr/>
          <p:nvPr/>
        </p:nvSpPr>
        <p:spPr>
          <a:xfrm>
            <a:off x="7752522" y="3101034"/>
            <a:ext cx="4104861" cy="923330"/>
          </a:xfrm>
          <a:prstGeom prst="rect">
            <a:avLst/>
          </a:prstGeom>
        </p:spPr>
        <p:txBody>
          <a:bodyPr wrap="square">
            <a:spAutoFit/>
          </a:bodyPr>
          <a:lstStyle/>
          <a:p>
            <a:pPr lvl="0">
              <a:buSzPts val="1800"/>
              <a:buFontTx/>
              <a:buChar char="-"/>
            </a:pPr>
            <a:r>
              <a:rPr lang="uk-UA" sz="1800" dirty="0" smtClean="0">
                <a:solidFill>
                  <a:srgbClr val="182947"/>
                </a:solidFill>
                <a:latin typeface="Times New Roman" pitchFamily="18" charset="0"/>
                <a:ea typeface="Montserrat SemiBold"/>
                <a:cs typeface="Times New Roman" pitchFamily="18" charset="0"/>
                <a:sym typeface="Montserrat SemiBold"/>
              </a:rPr>
              <a:t>Комісією по благоустрою            Новопільської сільської ради</a:t>
            </a:r>
          </a:p>
          <a:p>
            <a:pPr lvl="0">
              <a:buSzPts val="1800"/>
              <a:buFontTx/>
              <a:buChar char="-"/>
            </a:pPr>
            <a:r>
              <a:rPr lang="uk-UA" sz="1800" dirty="0" smtClean="0">
                <a:solidFill>
                  <a:srgbClr val="182947"/>
                </a:solidFill>
                <a:latin typeface="Times New Roman" pitchFamily="18" charset="0"/>
                <a:ea typeface="Montserrat SemiBold"/>
                <a:cs typeface="Times New Roman" pitchFamily="18" charset="0"/>
                <a:sym typeface="Montserrat SemiBold"/>
              </a:rPr>
              <a:t>Представниками старостатів</a:t>
            </a:r>
          </a:p>
        </p:txBody>
      </p:sp>
    </p:spTree>
    <p:extLst>
      <p:ext uri="{BB962C8B-B14F-4D97-AF65-F5344CB8AC3E}">
        <p14:creationId xmlns:p14="http://schemas.microsoft.com/office/powerpoint/2010/main" xmlns="" val="1358896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0"/>
          <p:cNvPicPr preferRelativeResize="0"/>
          <p:nvPr/>
        </p:nvPicPr>
        <p:blipFill rotWithShape="1">
          <a:blip r:embed="rId3">
            <a:alphaModFix/>
          </a:blip>
          <a:srcRect/>
          <a:stretch/>
        </p:blipFill>
        <p:spPr>
          <a:xfrm>
            <a:off x="0" y="0"/>
            <a:ext cx="12192073" cy="6857960"/>
          </a:xfrm>
          <a:prstGeom prst="rect">
            <a:avLst/>
          </a:prstGeom>
          <a:noFill/>
          <a:ln>
            <a:noFill/>
          </a:ln>
        </p:spPr>
      </p:pic>
      <p:sp>
        <p:nvSpPr>
          <p:cNvPr id="396" name="Google Shape;396;p20"/>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FFFFFF"/>
                </a:solidFill>
                <a:latin typeface="Proxima Nova" panose="020B0604020202020204" charset="0"/>
                <a:ea typeface="Proxima Nova"/>
                <a:cs typeface="Proxima Nova"/>
                <a:sym typeface="Proxima Nova"/>
              </a:rPr>
              <a:t>ФОТОЗВІТ</a:t>
            </a:r>
            <a:endParaRPr sz="2800" dirty="0">
              <a:solidFill>
                <a:srgbClr val="FFFFFF"/>
              </a:solidFill>
              <a:latin typeface="Proxima Nova" panose="020B0604020202020204" charset="0"/>
              <a:ea typeface="Proxima Nova"/>
              <a:cs typeface="Proxima Nova"/>
              <a:sym typeface="Proxima Nova"/>
            </a:endParaRPr>
          </a:p>
        </p:txBody>
      </p:sp>
      <p:pic>
        <p:nvPicPr>
          <p:cNvPr id="3074" name="Picture 2"/>
          <p:cNvPicPr>
            <a:picLocks noChangeAspect="1" noChangeArrowheads="1"/>
          </p:cNvPicPr>
          <p:nvPr/>
        </p:nvPicPr>
        <p:blipFill>
          <a:blip r:embed="rId4"/>
          <a:srcRect/>
          <a:stretch>
            <a:fillRect/>
          </a:stretch>
        </p:blipFill>
        <p:spPr bwMode="auto">
          <a:xfrm>
            <a:off x="129208" y="1759224"/>
            <a:ext cx="3747053" cy="4959627"/>
          </a:xfrm>
          <a:prstGeom prst="rect">
            <a:avLst/>
          </a:prstGeom>
          <a:noFill/>
          <a:ln w="9525">
            <a:noFill/>
            <a:miter lim="800000"/>
            <a:headEnd/>
            <a:tailEnd/>
          </a:ln>
        </p:spPr>
      </p:pic>
      <p:pic>
        <p:nvPicPr>
          <p:cNvPr id="3075" name="Picture 3"/>
          <p:cNvPicPr>
            <a:picLocks noChangeAspect="1" noChangeArrowheads="1"/>
          </p:cNvPicPr>
          <p:nvPr/>
        </p:nvPicPr>
        <p:blipFill>
          <a:blip r:embed="rId5"/>
          <a:srcRect l="31684"/>
          <a:stretch>
            <a:fillRect/>
          </a:stretch>
        </p:blipFill>
        <p:spPr bwMode="auto">
          <a:xfrm>
            <a:off x="4035287" y="1759226"/>
            <a:ext cx="3975652" cy="494968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122" name="Picture 2"/>
          <p:cNvPicPr>
            <a:picLocks noChangeAspect="1" noChangeArrowheads="1"/>
          </p:cNvPicPr>
          <p:nvPr/>
        </p:nvPicPr>
        <p:blipFill>
          <a:blip r:embed="rId6"/>
          <a:srcRect/>
          <a:stretch>
            <a:fillRect/>
          </a:stretch>
        </p:blipFill>
        <p:spPr bwMode="auto">
          <a:xfrm>
            <a:off x="8179903" y="1818858"/>
            <a:ext cx="3882887" cy="489999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a:stretch/>
        </p:blipFill>
        <p:spPr>
          <a:xfrm>
            <a:off x="0" y="40"/>
            <a:ext cx="12258677" cy="6857960"/>
          </a:xfrm>
          <a:prstGeom prst="rect">
            <a:avLst/>
          </a:prstGeom>
          <a:noFill/>
          <a:ln>
            <a:noFill/>
          </a:ln>
        </p:spPr>
      </p:pic>
      <p:sp>
        <p:nvSpPr>
          <p:cNvPr id="11" name="TextBox 10"/>
          <p:cNvSpPr txBox="1"/>
          <p:nvPr/>
        </p:nvSpPr>
        <p:spPr>
          <a:xfrm>
            <a:off x="262645" y="525117"/>
            <a:ext cx="6470041" cy="523220"/>
          </a:xfrm>
          <a:prstGeom prst="rect">
            <a:avLst/>
          </a:prstGeom>
          <a:noFill/>
        </p:spPr>
        <p:txBody>
          <a:bodyPr wrap="none" rtlCol="0">
            <a:spAutoFit/>
          </a:bodyPr>
          <a:lstStyle/>
          <a:p>
            <a:r>
              <a:rPr lang="uk-UA" sz="2800" b="1" dirty="0">
                <a:solidFill>
                  <a:schemeClr val="bg1"/>
                </a:solidFill>
                <a:latin typeface="Proxima Nova" panose="020B0604020202020204" charset="0"/>
                <a:cs typeface="Arial" panose="020B0604020202020204" pitchFamily="34" charset="0"/>
              </a:rPr>
              <a:t>ВЗАЄМОДІЯ З ІНШИМИ СЛУЖБАМИ</a:t>
            </a:r>
          </a:p>
        </p:txBody>
      </p:sp>
      <p:cxnSp>
        <p:nvCxnSpPr>
          <p:cNvPr id="12" name="Прямая соединительная линия 11"/>
          <p:cNvCxnSpPr/>
          <p:nvPr/>
        </p:nvCxnSpPr>
        <p:spPr>
          <a:xfrm>
            <a:off x="776177" y="2062716"/>
            <a:ext cx="10686155" cy="1036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796379" y="2062716"/>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H="1">
            <a:off x="2126873" y="2062716"/>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H="1">
            <a:off x="3383378" y="2058631"/>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H="1">
            <a:off x="4708096" y="2081289"/>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6074463" y="2058631"/>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7425549" y="2066802"/>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8756043" y="2066801"/>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H="1">
            <a:off x="10094388" y="2058630"/>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H="1">
            <a:off x="11462332" y="2058629"/>
            <a:ext cx="588" cy="9440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6200000">
            <a:off x="-7887" y="4510540"/>
            <a:ext cx="1620957" cy="646331"/>
          </a:xfrm>
          <a:prstGeom prst="rect">
            <a:avLst/>
          </a:prstGeom>
          <a:noFill/>
        </p:spPr>
        <p:txBody>
          <a:bodyPr wrap="none" rtlCol="0">
            <a:spAutoFit/>
          </a:bodyPr>
          <a:lstStyle/>
          <a:p>
            <a:pPr algn="r"/>
            <a:r>
              <a:rPr lang="uk-UA" sz="1800" dirty="0">
                <a:solidFill>
                  <a:srgbClr val="182947"/>
                </a:solidFill>
                <a:latin typeface="Proxima Nova" panose="020B0604020202020204" charset="0"/>
              </a:rPr>
              <a:t>Громадські</a:t>
            </a:r>
          </a:p>
          <a:p>
            <a:pPr algn="r"/>
            <a:r>
              <a:rPr lang="uk-UA" sz="1800" dirty="0">
                <a:solidFill>
                  <a:srgbClr val="182947"/>
                </a:solidFill>
                <a:latin typeface="Proxima Nova" panose="020B0604020202020204" charset="0"/>
              </a:rPr>
              <a:t> формування</a:t>
            </a:r>
          </a:p>
        </p:txBody>
      </p:sp>
      <p:sp>
        <p:nvSpPr>
          <p:cNvPr id="41" name="TextBox 40"/>
          <p:cNvSpPr txBox="1"/>
          <p:nvPr/>
        </p:nvSpPr>
        <p:spPr>
          <a:xfrm rot="16200000">
            <a:off x="1710818" y="4238549"/>
            <a:ext cx="833883" cy="369332"/>
          </a:xfrm>
          <a:prstGeom prst="rect">
            <a:avLst/>
          </a:prstGeom>
          <a:noFill/>
        </p:spPr>
        <p:txBody>
          <a:bodyPr wrap="none" rtlCol="0">
            <a:spAutoFit/>
          </a:bodyPr>
          <a:lstStyle/>
          <a:p>
            <a:pPr algn="r"/>
            <a:r>
              <a:rPr lang="uk-UA" sz="1800" dirty="0">
                <a:solidFill>
                  <a:srgbClr val="182947"/>
                </a:solidFill>
                <a:latin typeface="Proxima Nova" panose="020B0604020202020204" charset="0"/>
              </a:rPr>
              <a:t>ДСНС</a:t>
            </a:r>
          </a:p>
        </p:txBody>
      </p:sp>
      <p:sp>
        <p:nvSpPr>
          <p:cNvPr id="43" name="TextBox 42"/>
          <p:cNvSpPr txBox="1"/>
          <p:nvPr/>
        </p:nvSpPr>
        <p:spPr>
          <a:xfrm rot="16200000">
            <a:off x="2204411" y="5019171"/>
            <a:ext cx="2260555" cy="400110"/>
          </a:xfrm>
          <a:prstGeom prst="rect">
            <a:avLst/>
          </a:prstGeom>
          <a:noFill/>
        </p:spPr>
        <p:txBody>
          <a:bodyPr wrap="none" rtlCol="0">
            <a:spAutoFit/>
          </a:bodyPr>
          <a:lstStyle/>
          <a:p>
            <a:pPr algn="r"/>
            <a:r>
              <a:rPr lang="uk-UA" sz="2000" dirty="0">
                <a:solidFill>
                  <a:srgbClr val="182947"/>
                </a:solidFill>
                <a:latin typeface="Proxima Nova" panose="020B0604020202020204" charset="0"/>
              </a:rPr>
              <a:t>Заклади охорони</a:t>
            </a:r>
          </a:p>
        </p:txBody>
      </p:sp>
      <p:sp>
        <p:nvSpPr>
          <p:cNvPr id="44" name="TextBox 43"/>
          <p:cNvSpPr txBox="1"/>
          <p:nvPr/>
        </p:nvSpPr>
        <p:spPr>
          <a:xfrm rot="16200000">
            <a:off x="3369808" y="4896060"/>
            <a:ext cx="2512226" cy="646331"/>
          </a:xfrm>
          <a:prstGeom prst="rect">
            <a:avLst/>
          </a:prstGeom>
          <a:noFill/>
        </p:spPr>
        <p:txBody>
          <a:bodyPr wrap="none" rtlCol="0">
            <a:spAutoFit/>
          </a:bodyPr>
          <a:lstStyle/>
          <a:p>
            <a:pPr algn="r"/>
            <a:r>
              <a:rPr lang="uk-UA" sz="1800" dirty="0">
                <a:solidFill>
                  <a:srgbClr val="182947"/>
                </a:solidFill>
                <a:latin typeface="Proxima Nova" panose="020B0604020202020204" charset="0"/>
              </a:rPr>
              <a:t>Безоплатна вторинна</a:t>
            </a:r>
          </a:p>
          <a:p>
            <a:pPr algn="r"/>
            <a:r>
              <a:rPr lang="uk-UA" sz="1800" dirty="0">
                <a:solidFill>
                  <a:srgbClr val="182947"/>
                </a:solidFill>
                <a:latin typeface="Proxima Nova" panose="020B0604020202020204" charset="0"/>
              </a:rPr>
              <a:t>Правова допомога</a:t>
            </a:r>
          </a:p>
        </p:txBody>
      </p:sp>
      <p:sp>
        <p:nvSpPr>
          <p:cNvPr id="45" name="TextBox 44"/>
          <p:cNvSpPr txBox="1"/>
          <p:nvPr/>
        </p:nvSpPr>
        <p:spPr>
          <a:xfrm rot="16200000">
            <a:off x="5291394" y="4519193"/>
            <a:ext cx="1351652" cy="369332"/>
          </a:xfrm>
          <a:prstGeom prst="rect">
            <a:avLst/>
          </a:prstGeom>
          <a:noFill/>
        </p:spPr>
        <p:txBody>
          <a:bodyPr wrap="none" rtlCol="0">
            <a:spAutoFit/>
          </a:bodyPr>
          <a:lstStyle/>
          <a:p>
            <a:pPr algn="r"/>
            <a:r>
              <a:rPr lang="uk-UA" sz="1800" dirty="0">
                <a:solidFill>
                  <a:srgbClr val="182947"/>
                </a:solidFill>
                <a:latin typeface="Proxima Nova" panose="020B0604020202020204" charset="0"/>
              </a:rPr>
              <a:t>Волонтери</a:t>
            </a:r>
          </a:p>
        </p:txBody>
      </p:sp>
      <p:sp>
        <p:nvSpPr>
          <p:cNvPr id="46" name="TextBox 45"/>
          <p:cNvSpPr txBox="1"/>
          <p:nvPr/>
        </p:nvSpPr>
        <p:spPr>
          <a:xfrm rot="16200000">
            <a:off x="6526289" y="4576259"/>
            <a:ext cx="1715533" cy="646331"/>
          </a:xfrm>
          <a:prstGeom prst="rect">
            <a:avLst/>
          </a:prstGeom>
          <a:noFill/>
        </p:spPr>
        <p:txBody>
          <a:bodyPr wrap="none" rtlCol="0">
            <a:spAutoFit/>
          </a:bodyPr>
          <a:lstStyle/>
          <a:p>
            <a:pPr algn="r"/>
            <a:r>
              <a:rPr lang="uk-UA" sz="1800" dirty="0">
                <a:solidFill>
                  <a:srgbClr val="182947"/>
                </a:solidFill>
                <a:latin typeface="Proxima Nova" panose="020B0604020202020204" charset="0"/>
              </a:rPr>
              <a:t>Лісові</a:t>
            </a:r>
          </a:p>
          <a:p>
            <a:pPr algn="r"/>
            <a:r>
              <a:rPr lang="uk-UA" sz="1800" dirty="0">
                <a:solidFill>
                  <a:srgbClr val="182947"/>
                </a:solidFill>
                <a:latin typeface="Proxima Nova" panose="020B0604020202020204" charset="0"/>
              </a:rPr>
              <a:t> господарства</a:t>
            </a:r>
          </a:p>
        </p:txBody>
      </p:sp>
      <p:sp>
        <p:nvSpPr>
          <p:cNvPr id="47" name="TextBox 46"/>
          <p:cNvSpPr txBox="1"/>
          <p:nvPr/>
        </p:nvSpPr>
        <p:spPr>
          <a:xfrm rot="16200000">
            <a:off x="7868216" y="4576259"/>
            <a:ext cx="1656223" cy="646331"/>
          </a:xfrm>
          <a:prstGeom prst="rect">
            <a:avLst/>
          </a:prstGeom>
          <a:noFill/>
        </p:spPr>
        <p:txBody>
          <a:bodyPr wrap="none" rtlCol="0">
            <a:spAutoFit/>
          </a:bodyPr>
          <a:lstStyle/>
          <a:p>
            <a:pPr algn="r"/>
            <a:r>
              <a:rPr lang="uk-UA" sz="1800" dirty="0">
                <a:solidFill>
                  <a:srgbClr val="182947"/>
                </a:solidFill>
                <a:latin typeface="Proxima Nova" panose="020B0604020202020204" charset="0"/>
              </a:rPr>
              <a:t>Рибне</a:t>
            </a:r>
          </a:p>
          <a:p>
            <a:pPr algn="r"/>
            <a:r>
              <a:rPr lang="uk-UA" sz="1800" dirty="0">
                <a:solidFill>
                  <a:srgbClr val="182947"/>
                </a:solidFill>
                <a:latin typeface="Proxima Nova" panose="020B0604020202020204" charset="0"/>
              </a:rPr>
              <a:t>господарства</a:t>
            </a:r>
          </a:p>
        </p:txBody>
      </p:sp>
      <p:sp>
        <p:nvSpPr>
          <p:cNvPr id="48" name="TextBox 47"/>
          <p:cNvSpPr txBox="1"/>
          <p:nvPr/>
        </p:nvSpPr>
        <p:spPr>
          <a:xfrm rot="16200000">
            <a:off x="8826301" y="5042780"/>
            <a:ext cx="2550698" cy="646331"/>
          </a:xfrm>
          <a:prstGeom prst="rect">
            <a:avLst/>
          </a:prstGeom>
          <a:noFill/>
        </p:spPr>
        <p:txBody>
          <a:bodyPr wrap="none" rtlCol="0">
            <a:spAutoFit/>
          </a:bodyPr>
          <a:lstStyle/>
          <a:p>
            <a:pPr algn="r"/>
            <a:r>
              <a:rPr lang="uk-UA" sz="1800" dirty="0">
                <a:solidFill>
                  <a:srgbClr val="182947"/>
                </a:solidFill>
                <a:latin typeface="Proxima Nova" panose="020B0604020202020204" charset="0"/>
              </a:rPr>
              <a:t>Служба</a:t>
            </a:r>
          </a:p>
          <a:p>
            <a:pPr algn="r"/>
            <a:r>
              <a:rPr lang="uk-UA" sz="1800" dirty="0">
                <a:solidFill>
                  <a:srgbClr val="182947"/>
                </a:solidFill>
                <a:latin typeface="Proxima Nova" panose="020B0604020202020204" charset="0"/>
              </a:rPr>
              <a:t> земельного кадастру</a:t>
            </a:r>
          </a:p>
        </p:txBody>
      </p:sp>
      <p:sp>
        <p:nvSpPr>
          <p:cNvPr id="49" name="TextBox 48"/>
          <p:cNvSpPr txBox="1"/>
          <p:nvPr/>
        </p:nvSpPr>
        <p:spPr>
          <a:xfrm rot="16200000">
            <a:off x="10180712" y="5035493"/>
            <a:ext cx="2433679" cy="646331"/>
          </a:xfrm>
          <a:prstGeom prst="rect">
            <a:avLst/>
          </a:prstGeom>
          <a:noFill/>
        </p:spPr>
        <p:txBody>
          <a:bodyPr wrap="none" rtlCol="0">
            <a:spAutoFit/>
          </a:bodyPr>
          <a:lstStyle/>
          <a:p>
            <a:pPr algn="r"/>
            <a:r>
              <a:rPr lang="uk-UA" sz="1800" dirty="0">
                <a:solidFill>
                  <a:srgbClr val="182947"/>
                </a:solidFill>
                <a:latin typeface="Proxima Nova" panose="020B0604020202020204" charset="0"/>
              </a:rPr>
              <a:t>Служба</a:t>
            </a:r>
          </a:p>
          <a:p>
            <a:pPr algn="r"/>
            <a:r>
              <a:rPr lang="uk-UA" sz="1800" dirty="0">
                <a:solidFill>
                  <a:srgbClr val="182947"/>
                </a:solidFill>
                <a:latin typeface="Proxima Nova" panose="020B0604020202020204" charset="0"/>
              </a:rPr>
              <a:t> соціального захисту</a:t>
            </a:r>
          </a:p>
        </p:txBody>
      </p:sp>
      <p:pic>
        <p:nvPicPr>
          <p:cNvPr id="13" name="Рисунок 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656886" y="2452882"/>
            <a:ext cx="1590671" cy="1590671"/>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349868" y="2453236"/>
            <a:ext cx="1575744" cy="1575744"/>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965469" y="2453761"/>
            <a:ext cx="1596850" cy="1596850"/>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591546" y="2452882"/>
            <a:ext cx="1588287" cy="1588287"/>
          </a:xfrm>
          <a:prstGeom prst="rect">
            <a:avLst/>
          </a:prstGeom>
        </p:spPr>
      </p:pic>
      <p:pic>
        <p:nvPicPr>
          <p:cNvPr id="5" name="Рисунок 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245706" y="2461052"/>
            <a:ext cx="1560112" cy="1560112"/>
          </a:xfrm>
          <a:prstGeom prst="rect">
            <a:avLst/>
          </a:prstGeom>
        </p:spPr>
      </p:pic>
      <p:pic>
        <p:nvPicPr>
          <p:cNvPr id="20" name="Рисунок 1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897342" y="2461052"/>
            <a:ext cx="1560112" cy="1560112"/>
          </a:xfrm>
          <a:prstGeom prst="rect">
            <a:avLst/>
          </a:prstGeom>
        </p:spPr>
      </p:pic>
      <p:pic>
        <p:nvPicPr>
          <p:cNvPr id="18" name="Рисунок 1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608510" y="2452882"/>
            <a:ext cx="1560112" cy="1560112"/>
          </a:xfrm>
          <a:prstGeom prst="rect">
            <a:avLst/>
          </a:prstGeom>
        </p:spPr>
      </p:pic>
      <p:pic>
        <p:nvPicPr>
          <p:cNvPr id="17" name="Рисунок 1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326184" y="2437164"/>
            <a:ext cx="1584000" cy="1584000"/>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5066" y="2437164"/>
            <a:ext cx="1584000" cy="1584000"/>
          </a:xfrm>
          <a:prstGeom prst="rect">
            <a:avLst/>
          </a:prstGeom>
        </p:spPr>
      </p:pic>
    </p:spTree>
    <p:extLst>
      <p:ext uri="{BB962C8B-B14F-4D97-AF65-F5344CB8AC3E}">
        <p14:creationId xmlns:p14="http://schemas.microsoft.com/office/powerpoint/2010/main" xmlns="" val="35298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0" y="0"/>
            <a:ext cx="12258677" cy="6857960"/>
          </a:xfrm>
          <a:prstGeom prst="rect">
            <a:avLst/>
          </a:prstGeom>
          <a:noFill/>
          <a:ln>
            <a:noFill/>
          </a:ln>
        </p:spPr>
      </p:pic>
      <p:pic>
        <p:nvPicPr>
          <p:cNvPr id="99" name="Google Shape;99;p2"/>
          <p:cNvPicPr preferRelativeResize="0"/>
          <p:nvPr/>
        </p:nvPicPr>
        <p:blipFill rotWithShape="1">
          <a:blip r:embed="rId4">
            <a:alphaModFix/>
          </a:blip>
          <a:srcRect/>
          <a:stretch/>
        </p:blipFill>
        <p:spPr>
          <a:xfrm>
            <a:off x="458841" y="2013328"/>
            <a:ext cx="1080000" cy="1080000"/>
          </a:xfrm>
          <a:prstGeom prst="rect">
            <a:avLst/>
          </a:prstGeom>
          <a:noFill/>
          <a:ln>
            <a:noFill/>
          </a:ln>
        </p:spPr>
      </p:pic>
      <p:sp>
        <p:nvSpPr>
          <p:cNvPr id="100" name="Google Shape;100;p2"/>
          <p:cNvSpPr txBox="1"/>
          <p:nvPr/>
        </p:nvSpPr>
        <p:spPr>
          <a:xfrm>
            <a:off x="2690952" y="2076269"/>
            <a:ext cx="589856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b="0" i="0" u="none" strike="noStrike" cap="none" dirty="0">
                <a:solidFill>
                  <a:srgbClr val="182947"/>
                </a:solidFill>
                <a:latin typeface="Proxima Nova" panose="020B0604020202020204" charset="0"/>
                <a:ea typeface="Proxima Nova"/>
                <a:cs typeface="Proxima Nova"/>
                <a:sym typeface="Proxima Nova"/>
              </a:rPr>
              <a:t>населених пунктів на території громади</a:t>
            </a:r>
            <a:endParaRPr sz="2800" dirty="0">
              <a:solidFill>
                <a:srgbClr val="182947"/>
              </a:solidFill>
              <a:latin typeface="Proxima Nova" panose="020B0604020202020204" charset="0"/>
              <a:ea typeface="Proxima Nova"/>
              <a:cs typeface="Proxima Nova"/>
              <a:sym typeface="Proxima Nova"/>
            </a:endParaRPr>
          </a:p>
        </p:txBody>
      </p:sp>
      <p:sp>
        <p:nvSpPr>
          <p:cNvPr id="101" name="Google Shape;101;p2"/>
          <p:cNvSpPr txBox="1"/>
          <p:nvPr/>
        </p:nvSpPr>
        <p:spPr>
          <a:xfrm>
            <a:off x="1678496" y="2260934"/>
            <a:ext cx="74422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chemeClr val="tx1"/>
                </a:solidFill>
                <a:latin typeface="Proxima Nova" panose="020B0604020202020204" charset="0"/>
                <a:ea typeface="Proxima Nova"/>
                <a:cs typeface="Proxima Nova"/>
                <a:sym typeface="Proxima Nova"/>
              </a:rPr>
              <a:t>38</a:t>
            </a:r>
            <a:endParaRPr sz="3200" dirty="0">
              <a:solidFill>
                <a:schemeClr val="tx1"/>
              </a:solidFill>
              <a:latin typeface="Proxima Nova" panose="020B0604020202020204" charset="0"/>
              <a:ea typeface="Proxima Nova"/>
              <a:cs typeface="Proxima Nova"/>
              <a:sym typeface="Proxima Nova"/>
            </a:endParaRPr>
          </a:p>
        </p:txBody>
      </p:sp>
      <p:pic>
        <p:nvPicPr>
          <p:cNvPr id="102" name="Google Shape;102;p2"/>
          <p:cNvPicPr preferRelativeResize="0"/>
          <p:nvPr/>
        </p:nvPicPr>
        <p:blipFill rotWithShape="1">
          <a:blip r:embed="rId5">
            <a:alphaModFix/>
          </a:blip>
          <a:srcRect/>
          <a:stretch/>
        </p:blipFill>
        <p:spPr>
          <a:xfrm>
            <a:off x="419368" y="3443764"/>
            <a:ext cx="1149608" cy="1128821"/>
          </a:xfrm>
          <a:prstGeom prst="rect">
            <a:avLst/>
          </a:prstGeom>
          <a:noFill/>
          <a:ln>
            <a:noFill/>
          </a:ln>
        </p:spPr>
      </p:pic>
      <p:sp>
        <p:nvSpPr>
          <p:cNvPr id="103" name="Google Shape;103;p2"/>
          <p:cNvSpPr txBox="1"/>
          <p:nvPr/>
        </p:nvSpPr>
        <p:spPr>
          <a:xfrm>
            <a:off x="3049574" y="3769742"/>
            <a:ext cx="447963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Проживає мешканців</a:t>
            </a:r>
            <a:endParaRPr sz="2800" dirty="0">
              <a:solidFill>
                <a:srgbClr val="182947"/>
              </a:solidFill>
              <a:latin typeface="Proxima Nova" panose="020B0604020202020204" charset="0"/>
              <a:ea typeface="Proxima Nova"/>
              <a:cs typeface="Proxima Nova"/>
              <a:sym typeface="Proxima Nova"/>
            </a:endParaRPr>
          </a:p>
        </p:txBody>
      </p:sp>
      <p:sp>
        <p:nvSpPr>
          <p:cNvPr id="104" name="Google Shape;104;p2"/>
          <p:cNvSpPr txBox="1"/>
          <p:nvPr/>
        </p:nvSpPr>
        <p:spPr>
          <a:xfrm>
            <a:off x="1678496" y="3738965"/>
            <a:ext cx="142694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chemeClr val="tx1"/>
                </a:solidFill>
                <a:latin typeface="Proxima Nova" panose="020B0604020202020204" charset="0"/>
                <a:ea typeface="Proxima Nova"/>
                <a:cs typeface="Proxima Nova"/>
                <a:sym typeface="Proxima Nova"/>
              </a:rPr>
              <a:t>16202</a:t>
            </a:r>
            <a:endParaRPr sz="3200" dirty="0">
              <a:solidFill>
                <a:schemeClr val="tx1"/>
              </a:solidFill>
              <a:latin typeface="Proxima Nova" panose="020B0604020202020204" charset="0"/>
              <a:ea typeface="Proxima Nova"/>
              <a:cs typeface="Proxima Nova"/>
              <a:sym typeface="Proxima Nova"/>
            </a:endParaRPr>
          </a:p>
        </p:txBody>
      </p:sp>
      <p:sp>
        <p:nvSpPr>
          <p:cNvPr id="105" name="Google Shape;105;p2"/>
          <p:cNvSpPr txBox="1"/>
          <p:nvPr/>
        </p:nvSpPr>
        <p:spPr>
          <a:xfrm>
            <a:off x="2587658" y="4903859"/>
            <a:ext cx="579654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Поліцейські офіцери громади, які обслуговують ТГ</a:t>
            </a:r>
            <a:endParaRPr sz="2800" dirty="0">
              <a:solidFill>
                <a:srgbClr val="182947"/>
              </a:solidFill>
              <a:latin typeface="Proxima Nova" panose="020B0604020202020204" charset="0"/>
              <a:ea typeface="Proxima Nova"/>
              <a:cs typeface="Proxima Nova"/>
              <a:sym typeface="Proxima Nova"/>
            </a:endParaRPr>
          </a:p>
        </p:txBody>
      </p:sp>
      <p:sp>
        <p:nvSpPr>
          <p:cNvPr id="106" name="Google Shape;106;p2"/>
          <p:cNvSpPr/>
          <p:nvPr/>
        </p:nvSpPr>
        <p:spPr>
          <a:xfrm>
            <a:off x="431574" y="5112941"/>
            <a:ext cx="1080000" cy="1080000"/>
          </a:xfrm>
          <a:prstGeom prst="ellipse">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roxima Nova" panose="020B0604020202020204" charset="0"/>
              <a:ea typeface="Calibri"/>
              <a:cs typeface="Calibri"/>
              <a:sym typeface="Calibri"/>
            </a:endParaRPr>
          </a:p>
        </p:txBody>
      </p:sp>
      <p:pic>
        <p:nvPicPr>
          <p:cNvPr id="107" name="Google Shape;107;p2"/>
          <p:cNvPicPr preferRelativeResize="0"/>
          <p:nvPr/>
        </p:nvPicPr>
        <p:blipFill rotWithShape="1">
          <a:blip r:embed="rId6">
            <a:alphaModFix/>
          </a:blip>
          <a:srcRect/>
          <a:stretch/>
        </p:blipFill>
        <p:spPr>
          <a:xfrm>
            <a:off x="562530" y="5257066"/>
            <a:ext cx="818088" cy="791749"/>
          </a:xfrm>
          <a:prstGeom prst="rect">
            <a:avLst/>
          </a:prstGeom>
          <a:noFill/>
          <a:ln>
            <a:noFill/>
          </a:ln>
        </p:spPr>
      </p:pic>
      <p:sp>
        <p:nvSpPr>
          <p:cNvPr id="108" name="Google Shape;108;p2"/>
          <p:cNvSpPr txBox="1"/>
          <p:nvPr/>
        </p:nvSpPr>
        <p:spPr>
          <a:xfrm>
            <a:off x="260272" y="579421"/>
            <a:ext cx="627671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chemeClr val="lt1"/>
                </a:solidFill>
                <a:latin typeface="Proxima Nova" panose="020B0604020202020204" charset="0"/>
                <a:ea typeface="Proxima Nova"/>
                <a:cs typeface="Proxima Nova"/>
                <a:sym typeface="Proxima Nova"/>
              </a:rPr>
              <a:t>НОВОПІЛЬСЬКА </a:t>
            </a:r>
            <a:r>
              <a:rPr lang="uk-UA" sz="2800" dirty="0">
                <a:solidFill>
                  <a:schemeClr val="lt1"/>
                </a:solidFill>
                <a:latin typeface="Proxima Nova" panose="020B0604020202020204" charset="0"/>
                <a:ea typeface="Proxima Nova"/>
                <a:cs typeface="Proxima Nova"/>
                <a:sym typeface="Proxima Nova"/>
              </a:rPr>
              <a:t>ТГ</a:t>
            </a:r>
            <a:endParaRPr sz="2800" dirty="0">
              <a:solidFill>
                <a:schemeClr val="lt1"/>
              </a:solidFill>
              <a:latin typeface="Proxima Nova" panose="020B0604020202020204" charset="0"/>
              <a:ea typeface="Proxima Nova"/>
              <a:cs typeface="Proxima Nova"/>
              <a:sym typeface="Proxima Nova"/>
            </a:endParaRPr>
          </a:p>
        </p:txBody>
      </p:sp>
      <p:cxnSp>
        <p:nvCxnSpPr>
          <p:cNvPr id="109" name="Google Shape;109;p2"/>
          <p:cNvCxnSpPr/>
          <p:nvPr/>
        </p:nvCxnSpPr>
        <p:spPr>
          <a:xfrm flipH="1">
            <a:off x="8652435" y="1974242"/>
            <a:ext cx="12715" cy="4637359"/>
          </a:xfrm>
          <a:prstGeom prst="straightConnector1">
            <a:avLst/>
          </a:prstGeom>
          <a:noFill/>
          <a:ln w="38100" cap="flat" cmpd="sng">
            <a:solidFill>
              <a:schemeClr val="accent4"/>
            </a:solidFill>
            <a:prstDash val="solid"/>
            <a:miter lim="800000"/>
            <a:headEnd type="none" w="sm" len="sm"/>
            <a:tailEnd type="none" w="sm" len="sm"/>
          </a:ln>
        </p:spPr>
      </p:cxnSp>
      <p:sp>
        <p:nvSpPr>
          <p:cNvPr id="111" name="Google Shape;111;p2"/>
          <p:cNvSpPr/>
          <p:nvPr/>
        </p:nvSpPr>
        <p:spPr>
          <a:xfrm>
            <a:off x="2586329" y="5784574"/>
            <a:ext cx="4540374" cy="98138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uk-UA" sz="1800" dirty="0" smtClean="0">
                <a:solidFill>
                  <a:schemeClr val="tx1"/>
                </a:solidFill>
                <a:latin typeface="Proxima Nova" panose="020B0604020202020204" charset="0"/>
                <a:sym typeface="Proxima Nova"/>
              </a:rPr>
              <a:t>Литвинов Олександр Сергійович</a:t>
            </a:r>
            <a:endParaRPr dirty="0">
              <a:solidFill>
                <a:schemeClr val="tx1"/>
              </a:solidFill>
              <a:latin typeface="Proxima Nova" panose="020B0604020202020204" charset="0"/>
            </a:endParaRPr>
          </a:p>
          <a:p>
            <a:pPr marL="0" marR="0" lvl="0" indent="0" algn="l" rtl="0">
              <a:lnSpc>
                <a:spcPct val="107000"/>
              </a:lnSpc>
              <a:spcBef>
                <a:spcPts val="0"/>
              </a:spcBef>
              <a:spcAft>
                <a:spcPts val="0"/>
              </a:spcAft>
              <a:buNone/>
            </a:pPr>
            <a:r>
              <a:rPr lang="uk-UA" sz="1800" dirty="0" err="1" smtClean="0">
                <a:solidFill>
                  <a:schemeClr val="tx1"/>
                </a:solidFill>
                <a:latin typeface="Proxima Nova" panose="020B0604020202020204" charset="0"/>
                <a:ea typeface="Proxima Nova"/>
                <a:cs typeface="Proxima Nova"/>
                <a:sym typeface="Proxima Nova"/>
              </a:rPr>
              <a:t>Бібік</a:t>
            </a:r>
            <a:r>
              <a:rPr lang="uk-UA" sz="1800" dirty="0" smtClean="0">
                <a:solidFill>
                  <a:schemeClr val="tx1"/>
                </a:solidFill>
                <a:latin typeface="Proxima Nova" panose="020B0604020202020204" charset="0"/>
                <a:ea typeface="Proxima Nova"/>
                <a:cs typeface="Proxima Nova"/>
                <a:sym typeface="Proxima Nova"/>
              </a:rPr>
              <a:t> Андрій Іванович</a:t>
            </a:r>
          </a:p>
          <a:p>
            <a:pPr marL="0" marR="0" lvl="0" indent="0" algn="l" rtl="0">
              <a:lnSpc>
                <a:spcPct val="107000"/>
              </a:lnSpc>
              <a:spcBef>
                <a:spcPts val="0"/>
              </a:spcBef>
              <a:spcAft>
                <a:spcPts val="0"/>
              </a:spcAft>
              <a:buNone/>
            </a:pPr>
            <a:r>
              <a:rPr lang="uk-UA" sz="1800" dirty="0" smtClean="0">
                <a:solidFill>
                  <a:schemeClr val="tx1"/>
                </a:solidFill>
                <a:latin typeface="Proxima Nova" panose="020B0604020202020204" charset="0"/>
                <a:ea typeface="Proxima Nova"/>
                <a:cs typeface="Proxima Nova"/>
                <a:sym typeface="Proxima Nova"/>
              </a:rPr>
              <a:t>Галич Андрій Юрійович</a:t>
            </a:r>
            <a:endParaRPr sz="1800" dirty="0">
              <a:solidFill>
                <a:schemeClr val="tx1"/>
              </a:solidFill>
              <a:latin typeface="Proxima Nova" panose="020B0604020202020204" charset="0"/>
              <a:ea typeface="Proxima Nova"/>
              <a:cs typeface="Proxima Nova"/>
              <a:sym typeface="Proxima Nova"/>
            </a:endParaRPr>
          </a:p>
        </p:txBody>
      </p:sp>
      <p:sp>
        <p:nvSpPr>
          <p:cNvPr id="112" name="Google Shape;112;p2"/>
          <p:cNvSpPr txBox="1"/>
          <p:nvPr/>
        </p:nvSpPr>
        <p:spPr>
          <a:xfrm>
            <a:off x="1678496" y="5380893"/>
            <a:ext cx="4283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b="1" dirty="0" smtClean="0">
                <a:solidFill>
                  <a:schemeClr val="tx1"/>
                </a:solidFill>
                <a:latin typeface="Proxima Nova" panose="020B0604020202020204" charset="0"/>
                <a:ea typeface="Proxima Nova"/>
                <a:cs typeface="Proxima Nova"/>
                <a:sym typeface="Proxima Nova"/>
              </a:rPr>
              <a:t>3</a:t>
            </a:r>
            <a:endParaRPr sz="3200" b="1" dirty="0">
              <a:solidFill>
                <a:schemeClr val="tx1"/>
              </a:solidFill>
              <a:latin typeface="Proxima Nova" panose="020B0604020202020204" charset="0"/>
              <a:ea typeface="Proxima Nova"/>
              <a:cs typeface="Proxima Nova"/>
              <a:sym typeface="Proxima Nova"/>
            </a:endParaRPr>
          </a:p>
        </p:txBody>
      </p:sp>
      <p:pic>
        <p:nvPicPr>
          <p:cNvPr id="5" name="Рисунок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712747" y="2260934"/>
            <a:ext cx="1619670" cy="1279934"/>
          </a:xfrm>
          <a:prstGeom prst="rect">
            <a:avLst/>
          </a:prstGeom>
        </p:spPr>
      </p:pic>
      <p:sp>
        <p:nvSpPr>
          <p:cNvPr id="22" name="Google Shape;100;p2"/>
          <p:cNvSpPr txBox="1"/>
          <p:nvPr/>
        </p:nvSpPr>
        <p:spPr>
          <a:xfrm>
            <a:off x="9054941" y="3628417"/>
            <a:ext cx="298790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У громаді зареєстровано </a:t>
            </a:r>
            <a:endParaRPr sz="2400" dirty="0">
              <a:solidFill>
                <a:srgbClr val="182947"/>
              </a:solidFill>
              <a:latin typeface="Proxima Nova" panose="020B0604020202020204" charset="0"/>
              <a:ea typeface="Proxima Nova"/>
              <a:cs typeface="Proxima Nova"/>
              <a:sym typeface="Proxima Nova"/>
            </a:endParaRPr>
          </a:p>
        </p:txBody>
      </p:sp>
      <p:sp>
        <p:nvSpPr>
          <p:cNvPr id="23" name="Google Shape;104;p2"/>
          <p:cNvSpPr txBox="1"/>
          <p:nvPr/>
        </p:nvSpPr>
        <p:spPr>
          <a:xfrm>
            <a:off x="9905470" y="4546922"/>
            <a:ext cx="142694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chemeClr val="tx1"/>
                </a:solidFill>
                <a:latin typeface="Proxima Nova" panose="020B0604020202020204" charset="0"/>
                <a:ea typeface="Proxima Nova"/>
                <a:cs typeface="Proxima Nova"/>
                <a:sym typeface="Proxima Nova"/>
              </a:rPr>
              <a:t>508</a:t>
            </a:r>
            <a:endParaRPr sz="3200" dirty="0">
              <a:solidFill>
                <a:schemeClr val="tx1"/>
              </a:solidFill>
              <a:latin typeface="Proxima Nova" panose="020B0604020202020204" charset="0"/>
              <a:ea typeface="Proxima Nova"/>
              <a:cs typeface="Proxima Nova"/>
              <a:sym typeface="Proxima Nova"/>
            </a:endParaRPr>
          </a:p>
        </p:txBody>
      </p:sp>
      <p:sp>
        <p:nvSpPr>
          <p:cNvPr id="24" name="Google Shape;100;p2"/>
          <p:cNvSpPr txBox="1"/>
          <p:nvPr/>
        </p:nvSpPr>
        <p:spPr>
          <a:xfrm>
            <a:off x="8865039" y="5257802"/>
            <a:ext cx="324785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внутрішньо</a:t>
            </a:r>
          </a:p>
          <a:p>
            <a:pPr marL="0" marR="0" lvl="0" indent="0" algn="ctr"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переміщених осіб</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8"/>
          <p:cNvPicPr preferRelativeResize="0"/>
          <p:nvPr/>
        </p:nvPicPr>
        <p:blipFill rotWithShape="1">
          <a:blip r:embed="rId3">
            <a:alphaModFix/>
          </a:blip>
          <a:srcRect/>
          <a:stretch/>
        </p:blipFill>
        <p:spPr>
          <a:xfrm>
            <a:off x="0" y="-150129"/>
            <a:ext cx="12258677" cy="6857960"/>
          </a:xfrm>
          <a:prstGeom prst="rect">
            <a:avLst/>
          </a:prstGeom>
          <a:noFill/>
          <a:ln>
            <a:noFill/>
          </a:ln>
        </p:spPr>
      </p:pic>
      <p:sp>
        <p:nvSpPr>
          <p:cNvPr id="201" name="Google Shape;201;p8"/>
          <p:cNvSpPr txBox="1"/>
          <p:nvPr/>
        </p:nvSpPr>
        <p:spPr>
          <a:xfrm>
            <a:off x="260271" y="579421"/>
            <a:ext cx="551144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ПРОФІЛАКТИЧНА РОБОТА</a:t>
            </a:r>
            <a:endParaRPr sz="2800" dirty="0">
              <a:solidFill>
                <a:schemeClr val="lt1"/>
              </a:solidFill>
              <a:latin typeface="Proxima Nova" panose="020B0604020202020204" charset="0"/>
              <a:ea typeface="Proxima Nova"/>
              <a:cs typeface="Proxima Nova"/>
              <a:sym typeface="Proxima Nova"/>
            </a:endParaRPr>
          </a:p>
        </p:txBody>
      </p:sp>
      <p:sp>
        <p:nvSpPr>
          <p:cNvPr id="202" name="Google Shape;202;p8"/>
          <p:cNvSpPr txBox="1"/>
          <p:nvPr/>
        </p:nvSpPr>
        <p:spPr>
          <a:xfrm>
            <a:off x="992042" y="1868585"/>
            <a:ext cx="617243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у сфері громадської безпеки</a:t>
            </a:r>
            <a:endParaRPr sz="2800" dirty="0">
              <a:solidFill>
                <a:srgbClr val="182947"/>
              </a:solidFill>
              <a:latin typeface="Proxima Nova" panose="020B0604020202020204" charset="0"/>
              <a:ea typeface="Proxima Nova"/>
              <a:cs typeface="Proxima Nova"/>
              <a:sym typeface="Proxima Nova"/>
            </a:endParaRPr>
          </a:p>
        </p:txBody>
      </p:sp>
      <p:cxnSp>
        <p:nvCxnSpPr>
          <p:cNvPr id="203" name="Google Shape;203;p8"/>
          <p:cNvCxnSpPr/>
          <p:nvPr/>
        </p:nvCxnSpPr>
        <p:spPr>
          <a:xfrm>
            <a:off x="1044022" y="2452313"/>
            <a:ext cx="5728567" cy="10139"/>
          </a:xfrm>
          <a:prstGeom prst="straightConnector1">
            <a:avLst/>
          </a:prstGeom>
          <a:noFill/>
          <a:ln w="28575" cap="flat" cmpd="sng">
            <a:solidFill>
              <a:schemeClr val="accent4"/>
            </a:solidFill>
            <a:prstDash val="solid"/>
            <a:miter lim="800000"/>
            <a:headEnd type="none" w="sm" len="sm"/>
            <a:tailEnd type="none" w="sm" len="sm"/>
          </a:ln>
        </p:spPr>
      </p:cxnSp>
      <p:sp>
        <p:nvSpPr>
          <p:cNvPr id="204" name="Google Shape;204;p8"/>
          <p:cNvSpPr txBox="1"/>
          <p:nvPr/>
        </p:nvSpPr>
        <p:spPr>
          <a:xfrm>
            <a:off x="400949" y="2629967"/>
            <a:ext cx="9456484" cy="584735"/>
          </a:xfrm>
          <a:prstGeom prst="rect">
            <a:avLst/>
          </a:prstGeom>
          <a:noFill/>
          <a:ln>
            <a:noFill/>
          </a:ln>
        </p:spPr>
        <p:txBody>
          <a:bodyPr spcFirstLastPara="1" wrap="square" lIns="91425" tIns="45700" rIns="91425" bIns="45700" anchor="t" anchorCtr="0">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51 КУпАП</a:t>
            </a:r>
            <a:endParaRPr lang="ru-RU" sz="1600" b="1" dirty="0" smtClean="0">
              <a:latin typeface="Times New Roman" pitchFamily="18" charset="0"/>
              <a:cs typeface="Times New Roman" pitchFamily="18" charset="0"/>
            </a:endParaRPr>
          </a:p>
          <a:p>
            <a:pPr lvl="0"/>
            <a:r>
              <a:rPr lang="ru-RU" sz="1600" dirty="0" err="1" smtClean="0">
                <a:solidFill>
                  <a:srgbClr val="182947"/>
                </a:solidFill>
                <a:latin typeface="Times New Roman" pitchFamily="18" charset="0"/>
                <a:ea typeface="Proxima Nova"/>
                <a:cs typeface="Times New Roman" pitchFamily="18" charset="0"/>
                <a:sym typeface="Proxima Nova"/>
              </a:rPr>
              <a:t>Дрібне</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викрадення</a:t>
            </a:r>
            <a:r>
              <a:rPr lang="ru-RU" sz="1600" dirty="0" smtClean="0">
                <a:solidFill>
                  <a:srgbClr val="182947"/>
                </a:solidFill>
                <a:latin typeface="Times New Roman" pitchFamily="18" charset="0"/>
                <a:ea typeface="Proxima Nova"/>
                <a:cs typeface="Times New Roman" pitchFamily="18" charset="0"/>
                <a:sym typeface="Proxima Nova"/>
              </a:rPr>
              <a:t> чужого майна</a:t>
            </a:r>
            <a:endParaRPr lang="ru-RU" sz="1600" dirty="0">
              <a:solidFill>
                <a:srgbClr val="182947"/>
              </a:solidFill>
              <a:latin typeface="Times New Roman" pitchFamily="18" charset="0"/>
              <a:ea typeface="Proxima Nova"/>
              <a:cs typeface="Times New Roman" pitchFamily="18" charset="0"/>
              <a:sym typeface="Proxima Nova"/>
            </a:endParaRPr>
          </a:p>
        </p:txBody>
      </p:sp>
      <p:sp>
        <p:nvSpPr>
          <p:cNvPr id="208" name="Google Shape;208;p8"/>
          <p:cNvSpPr txBox="1"/>
          <p:nvPr/>
        </p:nvSpPr>
        <p:spPr>
          <a:xfrm>
            <a:off x="432746" y="3192118"/>
            <a:ext cx="10122610" cy="584735"/>
          </a:xfrm>
          <a:prstGeom prst="rect">
            <a:avLst/>
          </a:prstGeom>
          <a:noFill/>
          <a:ln>
            <a:noFill/>
          </a:ln>
        </p:spPr>
        <p:txBody>
          <a:bodyPr spcFirstLastPara="1" wrap="square" lIns="91425" tIns="45700" rIns="91425" bIns="45700" anchor="t" anchorCtr="0">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152 КУпАП</a:t>
            </a:r>
            <a:endParaRPr lang="ru-RU" sz="1600" b="1" dirty="0" smtClean="0">
              <a:latin typeface="Times New Roman" pitchFamily="18" charset="0"/>
              <a:cs typeface="Times New Roman" pitchFamily="18" charset="0"/>
            </a:endParaRPr>
          </a:p>
          <a:p>
            <a:pPr lvl="0"/>
            <a:r>
              <a:rPr lang="ru-RU" sz="1600" dirty="0" err="1" smtClean="0">
                <a:solidFill>
                  <a:srgbClr val="182947"/>
                </a:solidFill>
                <a:latin typeface="Times New Roman" pitchFamily="18" charset="0"/>
                <a:ea typeface="Proxima Nova"/>
                <a:cs typeface="Times New Roman" pitchFamily="18" charset="0"/>
                <a:sym typeface="Proxima Nova"/>
              </a:rPr>
              <a:t>Порушення</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державних</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стандартів</a:t>
            </a:r>
            <a:r>
              <a:rPr lang="ru-RU" sz="1600" dirty="0" smtClean="0">
                <a:solidFill>
                  <a:srgbClr val="182947"/>
                </a:solidFill>
                <a:latin typeface="Times New Roman" pitchFamily="18" charset="0"/>
                <a:ea typeface="Proxima Nova"/>
                <a:cs typeface="Times New Roman" pitchFamily="18" charset="0"/>
                <a:sym typeface="Proxima Nova"/>
              </a:rPr>
              <a:t>, норм </a:t>
            </a:r>
            <a:r>
              <a:rPr lang="ru-RU" sz="1600" dirty="0" err="1" smtClean="0">
                <a:solidFill>
                  <a:srgbClr val="182947"/>
                </a:solidFill>
                <a:latin typeface="Times New Roman" pitchFamily="18" charset="0"/>
                <a:ea typeface="Proxima Nova"/>
                <a:cs typeface="Times New Roman" pitchFamily="18" charset="0"/>
                <a:sym typeface="Proxima Nova"/>
              </a:rPr>
              <a:t>і</a:t>
            </a:r>
            <a:r>
              <a:rPr lang="ru-RU" sz="1600" dirty="0" smtClean="0">
                <a:solidFill>
                  <a:srgbClr val="182947"/>
                </a:solidFill>
                <a:latin typeface="Times New Roman" pitchFamily="18" charset="0"/>
                <a:ea typeface="Proxima Nova"/>
                <a:cs typeface="Times New Roman" pitchFamily="18" charset="0"/>
                <a:sym typeface="Proxima Nova"/>
              </a:rPr>
              <a:t> правил</a:t>
            </a:r>
            <a:r>
              <a:rPr lang="ru-RU" sz="1600" dirty="0" smtClean="0">
                <a:latin typeface="Times New Roman" pitchFamily="18" charset="0"/>
                <a:ea typeface="Proxima Nova"/>
                <a:cs typeface="Times New Roman" pitchFamily="18" charset="0"/>
              </a:rPr>
              <a:t> </a:t>
            </a:r>
            <a:r>
              <a:rPr lang="ru-RU" sz="1600" dirty="0" smtClean="0">
                <a:solidFill>
                  <a:srgbClr val="182947"/>
                </a:solidFill>
                <a:latin typeface="Times New Roman" pitchFamily="18" charset="0"/>
                <a:ea typeface="Proxima Nova"/>
                <a:cs typeface="Times New Roman" pitchFamily="18" charset="0"/>
                <a:sym typeface="Proxima Nova"/>
              </a:rPr>
              <a:t>у </a:t>
            </a:r>
            <a:r>
              <a:rPr lang="ru-RU" sz="1600" dirty="0" err="1" smtClean="0">
                <a:solidFill>
                  <a:srgbClr val="182947"/>
                </a:solidFill>
                <a:latin typeface="Times New Roman" pitchFamily="18" charset="0"/>
                <a:ea typeface="Proxima Nova"/>
                <a:cs typeface="Times New Roman" pitchFamily="18" charset="0"/>
                <a:sym typeface="Proxima Nova"/>
              </a:rPr>
              <a:t>сфері</a:t>
            </a:r>
            <a:r>
              <a:rPr lang="ru-RU" sz="1600" dirty="0" smtClean="0">
                <a:solidFill>
                  <a:srgbClr val="182947"/>
                </a:solidFill>
                <a:latin typeface="Times New Roman" pitchFamily="18" charset="0"/>
                <a:ea typeface="Proxima Nova"/>
                <a:cs typeface="Times New Roman" pitchFamily="18" charset="0"/>
                <a:sym typeface="Proxima Nova"/>
              </a:rPr>
              <a:t> благоустрою </a:t>
            </a:r>
            <a:r>
              <a:rPr lang="ru-RU" sz="1600" dirty="0" err="1" smtClean="0">
                <a:solidFill>
                  <a:srgbClr val="182947"/>
                </a:solidFill>
                <a:latin typeface="Times New Roman" pitchFamily="18" charset="0"/>
                <a:ea typeface="Proxima Nova"/>
                <a:cs typeface="Times New Roman" pitchFamily="18" charset="0"/>
                <a:sym typeface="Proxima Nova"/>
              </a:rPr>
              <a:t>населених</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пунктів</a:t>
            </a:r>
            <a:endParaRPr sz="1600" dirty="0">
              <a:solidFill>
                <a:srgbClr val="182947"/>
              </a:solidFill>
              <a:latin typeface="Times New Roman" pitchFamily="18" charset="0"/>
              <a:ea typeface="Proxima Nova"/>
              <a:cs typeface="Times New Roman" pitchFamily="18" charset="0"/>
              <a:sym typeface="Proxima Nova"/>
            </a:endParaRPr>
          </a:p>
        </p:txBody>
      </p:sp>
      <p:sp>
        <p:nvSpPr>
          <p:cNvPr id="210" name="Google Shape;210;p8"/>
          <p:cNvSpPr txBox="1"/>
          <p:nvPr/>
        </p:nvSpPr>
        <p:spPr>
          <a:xfrm>
            <a:off x="391009" y="3733340"/>
            <a:ext cx="9838321" cy="584735"/>
          </a:xfrm>
          <a:prstGeom prst="rect">
            <a:avLst/>
          </a:prstGeom>
          <a:noFill/>
          <a:ln>
            <a:noFill/>
          </a:ln>
        </p:spPr>
        <p:txBody>
          <a:bodyPr spcFirstLastPara="1" wrap="square" lIns="91425" tIns="45700" rIns="91425" bIns="45700" anchor="t" anchorCtr="0">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173 КУпАП</a:t>
            </a:r>
            <a:endParaRPr lang="ru-RU" sz="1600" b="1" dirty="0" smtClean="0">
              <a:latin typeface="Times New Roman" pitchFamily="18" charset="0"/>
              <a:cs typeface="Times New Roman" pitchFamily="18" charset="0"/>
            </a:endParaRPr>
          </a:p>
          <a:p>
            <a:pPr lvl="0"/>
            <a:r>
              <a:rPr lang="ru-RU" sz="1600" dirty="0" err="1" smtClean="0">
                <a:solidFill>
                  <a:srgbClr val="182947"/>
                </a:solidFill>
                <a:latin typeface="Times New Roman" pitchFamily="18" charset="0"/>
                <a:ea typeface="Proxima Nova"/>
                <a:cs typeface="Times New Roman" pitchFamily="18" charset="0"/>
                <a:sym typeface="Proxima Nova"/>
              </a:rPr>
              <a:t>Дрібне</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хуліганство</a:t>
            </a:r>
            <a:endParaRPr lang="ru-RU" sz="1600" dirty="0">
              <a:latin typeface="Times New Roman" pitchFamily="18" charset="0"/>
              <a:cs typeface="Times New Roman" pitchFamily="18" charset="0"/>
            </a:endParaRPr>
          </a:p>
        </p:txBody>
      </p:sp>
      <p:pic>
        <p:nvPicPr>
          <p:cNvPr id="212" name="Google Shape;212;p8"/>
          <p:cNvPicPr preferRelativeResize="0"/>
          <p:nvPr/>
        </p:nvPicPr>
        <p:blipFill rotWithShape="1">
          <a:blip r:embed="rId4">
            <a:alphaModFix/>
          </a:blip>
          <a:srcRect/>
          <a:stretch/>
        </p:blipFill>
        <p:spPr>
          <a:xfrm>
            <a:off x="260272" y="1833434"/>
            <a:ext cx="578684" cy="634350"/>
          </a:xfrm>
          <a:prstGeom prst="rect">
            <a:avLst/>
          </a:prstGeom>
          <a:noFill/>
          <a:ln>
            <a:noFill/>
          </a:ln>
        </p:spPr>
      </p:pic>
      <p:sp>
        <p:nvSpPr>
          <p:cNvPr id="16" name="Google Shape;185;p7"/>
          <p:cNvSpPr txBox="1"/>
          <p:nvPr/>
        </p:nvSpPr>
        <p:spPr>
          <a:xfrm>
            <a:off x="10706894" y="2793278"/>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1</a:t>
            </a:r>
            <a:endParaRPr sz="2000" dirty="0">
              <a:solidFill>
                <a:srgbClr val="182947"/>
              </a:solidFill>
              <a:latin typeface="Proxima Nova" panose="020B0604020202020204" charset="0"/>
              <a:ea typeface="Proxima Nova"/>
              <a:cs typeface="Proxima Nova"/>
              <a:sym typeface="Proxima Nova"/>
            </a:endParaRPr>
          </a:p>
        </p:txBody>
      </p:sp>
      <p:sp>
        <p:nvSpPr>
          <p:cNvPr id="17" name="Google Shape;185;p7"/>
          <p:cNvSpPr txBox="1"/>
          <p:nvPr/>
        </p:nvSpPr>
        <p:spPr>
          <a:xfrm>
            <a:off x="10677077" y="3357327"/>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11</a:t>
            </a:r>
            <a:endParaRPr sz="2000" dirty="0">
              <a:solidFill>
                <a:srgbClr val="182947"/>
              </a:solidFill>
              <a:latin typeface="Proxima Nova" panose="020B0604020202020204" charset="0"/>
              <a:ea typeface="Proxima Nova"/>
              <a:cs typeface="Proxima Nova"/>
              <a:sym typeface="Proxima Nova"/>
            </a:endParaRPr>
          </a:p>
        </p:txBody>
      </p:sp>
      <p:sp>
        <p:nvSpPr>
          <p:cNvPr id="18" name="Google Shape;185;p7"/>
          <p:cNvSpPr txBox="1"/>
          <p:nvPr/>
        </p:nvSpPr>
        <p:spPr>
          <a:xfrm>
            <a:off x="10742386" y="3823228"/>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6</a:t>
            </a:r>
            <a:endParaRPr sz="2000" dirty="0">
              <a:solidFill>
                <a:srgbClr val="182947"/>
              </a:solidFill>
              <a:latin typeface="Proxima Nova" panose="020B0604020202020204" charset="0"/>
              <a:ea typeface="Proxima Nova"/>
              <a:cs typeface="Proxima Nova"/>
              <a:sym typeface="Proxima Nova"/>
            </a:endParaRPr>
          </a:p>
        </p:txBody>
      </p:sp>
      <p:sp>
        <p:nvSpPr>
          <p:cNvPr id="19" name="Google Shape;221;p9"/>
          <p:cNvSpPr txBox="1"/>
          <p:nvPr/>
        </p:nvSpPr>
        <p:spPr>
          <a:xfrm>
            <a:off x="410888" y="4209521"/>
            <a:ext cx="10109141" cy="584735"/>
          </a:xfrm>
          <a:prstGeom prst="rect">
            <a:avLst/>
          </a:prstGeom>
          <a:noFill/>
          <a:ln>
            <a:noFill/>
          </a:ln>
        </p:spPr>
        <p:txBody>
          <a:bodyPr spcFirstLastPara="1" wrap="square" lIns="91425" tIns="45700" rIns="91425" bIns="45700" anchor="t" anchorCtr="0">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173 п.2 КУпАП</a:t>
            </a:r>
            <a:endParaRPr lang="ru-RU" sz="1600" b="1" dirty="0" smtClean="0">
              <a:latin typeface="Times New Roman" pitchFamily="18" charset="0"/>
              <a:cs typeface="Times New Roman" pitchFamily="18" charset="0"/>
            </a:endParaRPr>
          </a:p>
          <a:p>
            <a:pPr lvl="0"/>
            <a:r>
              <a:rPr lang="ru-RU" sz="1600" dirty="0" err="1" smtClean="0">
                <a:solidFill>
                  <a:srgbClr val="182947"/>
                </a:solidFill>
                <a:latin typeface="Times New Roman" pitchFamily="18" charset="0"/>
                <a:cs typeface="Times New Roman" pitchFamily="18" charset="0"/>
              </a:rPr>
              <a:t>Вчинення</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домашнього</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насильсьтва</a:t>
            </a:r>
            <a:endParaRPr lang="ru-RU" sz="1600" dirty="0">
              <a:latin typeface="Times New Roman" pitchFamily="18" charset="0"/>
              <a:cs typeface="Times New Roman" pitchFamily="18" charset="0"/>
            </a:endParaRPr>
          </a:p>
        </p:txBody>
      </p:sp>
      <p:sp>
        <p:nvSpPr>
          <p:cNvPr id="20" name="Google Shape;185;p7"/>
          <p:cNvSpPr txBox="1"/>
          <p:nvPr/>
        </p:nvSpPr>
        <p:spPr>
          <a:xfrm>
            <a:off x="10742387" y="4336972"/>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14</a:t>
            </a:r>
            <a:endParaRPr sz="2000" dirty="0">
              <a:solidFill>
                <a:srgbClr val="182947"/>
              </a:solidFill>
              <a:latin typeface="Proxima Nova" panose="020B0604020202020204" charset="0"/>
              <a:ea typeface="Proxima Nova"/>
              <a:cs typeface="Proxima Nova"/>
              <a:sym typeface="Proxima Nova"/>
            </a:endParaRPr>
          </a:p>
        </p:txBody>
      </p:sp>
      <p:sp>
        <p:nvSpPr>
          <p:cNvPr id="21" name="Google Shape;237;p10"/>
          <p:cNvSpPr txBox="1"/>
          <p:nvPr/>
        </p:nvSpPr>
        <p:spPr>
          <a:xfrm>
            <a:off x="420826" y="4738547"/>
            <a:ext cx="9177864" cy="584735"/>
          </a:xfrm>
          <a:prstGeom prst="rect">
            <a:avLst/>
          </a:prstGeom>
          <a:noFill/>
          <a:ln>
            <a:noFill/>
          </a:ln>
        </p:spPr>
        <p:txBody>
          <a:bodyPr spcFirstLastPara="1" wrap="square" lIns="91425" tIns="45700" rIns="91425" bIns="45700" anchor="t" anchorCtr="0">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173 п.8 КУпАП</a:t>
            </a:r>
            <a:endParaRPr lang="ru-RU" sz="1600" b="1" dirty="0" smtClean="0">
              <a:latin typeface="Times New Roman" pitchFamily="18" charset="0"/>
              <a:cs typeface="Times New Roman" pitchFamily="18" charset="0"/>
            </a:endParaRPr>
          </a:p>
          <a:p>
            <a:pPr lvl="0"/>
            <a:r>
              <a:rPr lang="ru-RU" sz="1600" dirty="0" err="1" smtClean="0">
                <a:solidFill>
                  <a:srgbClr val="182947"/>
                </a:solidFill>
                <a:latin typeface="Times New Roman" pitchFamily="18" charset="0"/>
                <a:ea typeface="Proxima Nova"/>
                <a:cs typeface="Times New Roman" pitchFamily="18" charset="0"/>
                <a:sym typeface="Proxima Nova"/>
              </a:rPr>
              <a:t>Невиконання</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термінового</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заборонного</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припису</a:t>
            </a:r>
            <a:endParaRPr lang="ru-RU" sz="1600" dirty="0" smtClean="0">
              <a:solidFill>
                <a:srgbClr val="182947"/>
              </a:solidFill>
              <a:latin typeface="Times New Roman" pitchFamily="18" charset="0"/>
              <a:ea typeface="Proxima Nova"/>
              <a:cs typeface="Times New Roman" pitchFamily="18" charset="0"/>
              <a:sym typeface="Proxima Nova"/>
            </a:endParaRPr>
          </a:p>
        </p:txBody>
      </p:sp>
      <p:sp>
        <p:nvSpPr>
          <p:cNvPr id="22" name="Google Shape;185;p7"/>
          <p:cNvSpPr txBox="1"/>
          <p:nvPr/>
        </p:nvSpPr>
        <p:spPr>
          <a:xfrm>
            <a:off x="10782142" y="4901205"/>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1</a:t>
            </a:r>
            <a:endParaRPr sz="2000" dirty="0">
              <a:solidFill>
                <a:srgbClr val="182947"/>
              </a:solidFill>
              <a:latin typeface="Proxima Nova" panose="020B0604020202020204" charset="0"/>
              <a:ea typeface="Proxima Nova"/>
              <a:cs typeface="Proxima Nova"/>
              <a:sym typeface="Proxima Nova"/>
            </a:endParaRPr>
          </a:p>
        </p:txBody>
      </p:sp>
      <p:sp>
        <p:nvSpPr>
          <p:cNvPr id="24" name="Прямоугольник 23"/>
          <p:cNvSpPr/>
          <p:nvPr/>
        </p:nvSpPr>
        <p:spPr>
          <a:xfrm>
            <a:off x="453886" y="5317460"/>
            <a:ext cx="10220739" cy="738664"/>
          </a:xfrm>
          <a:prstGeom prst="rect">
            <a:avLst/>
          </a:prstGeom>
        </p:spPr>
        <p:txBody>
          <a:bodyPr wrap="square">
            <a:spAutoFit/>
          </a:bodyPr>
          <a:lstStyle/>
          <a:p>
            <a:pPr lvl="0"/>
            <a:r>
              <a:rPr lang="ru-RU" b="1" dirty="0" smtClean="0">
                <a:solidFill>
                  <a:srgbClr val="182947"/>
                </a:solidFill>
                <a:latin typeface="Times New Roman" pitchFamily="18" charset="0"/>
                <a:ea typeface="Proxima Nova"/>
                <a:cs typeface="Times New Roman" pitchFamily="18" charset="0"/>
                <a:sym typeface="Proxima Nova"/>
              </a:rPr>
              <a:t>ст. 178 КУпАП</a:t>
            </a:r>
            <a:endParaRPr lang="ru-RU" b="1" dirty="0" smtClean="0">
              <a:latin typeface="Times New Roman" pitchFamily="18" charset="0"/>
              <a:cs typeface="Times New Roman" pitchFamily="18" charset="0"/>
            </a:endParaRPr>
          </a:p>
          <a:p>
            <a:pPr lvl="0"/>
            <a:r>
              <a:rPr lang="ru-RU" dirty="0" err="1" smtClean="0">
                <a:solidFill>
                  <a:srgbClr val="182947"/>
                </a:solidFill>
                <a:latin typeface="Times New Roman" pitchFamily="18" charset="0"/>
                <a:ea typeface="Proxima Nova"/>
                <a:cs typeface="Times New Roman" pitchFamily="18" charset="0"/>
                <a:sym typeface="Proxima Nova"/>
              </a:rPr>
              <a:t>Розпивання</a:t>
            </a:r>
            <a:r>
              <a:rPr lang="ru-RU" dirty="0" smtClean="0">
                <a:solidFill>
                  <a:srgbClr val="182947"/>
                </a:solidFill>
                <a:latin typeface="Times New Roman" pitchFamily="18" charset="0"/>
                <a:ea typeface="Proxima Nova"/>
                <a:cs typeface="Times New Roman" pitchFamily="18" charset="0"/>
                <a:sym typeface="Proxima Nova"/>
              </a:rPr>
              <a:t> пива, </a:t>
            </a:r>
            <a:r>
              <a:rPr lang="ru-RU" dirty="0" err="1" smtClean="0">
                <a:solidFill>
                  <a:srgbClr val="182947"/>
                </a:solidFill>
                <a:latin typeface="Times New Roman" pitchFamily="18" charset="0"/>
                <a:ea typeface="Proxima Nova"/>
                <a:cs typeface="Times New Roman" pitchFamily="18" charset="0"/>
                <a:sym typeface="Proxima Nova"/>
              </a:rPr>
              <a:t>алкогольних</a:t>
            </a:r>
            <a:r>
              <a:rPr lang="ru-RU" dirty="0" smtClean="0">
                <a:solidFill>
                  <a:srgbClr val="182947"/>
                </a:solidFill>
                <a:latin typeface="Times New Roman" pitchFamily="18" charset="0"/>
                <a:ea typeface="Proxima Nova"/>
                <a:cs typeface="Times New Roman" pitchFamily="18" charset="0"/>
                <a:sym typeface="Proxima Nova"/>
              </a:rPr>
              <a:t>, </a:t>
            </a:r>
            <a:r>
              <a:rPr lang="ru-RU" dirty="0" err="1" smtClean="0">
                <a:solidFill>
                  <a:srgbClr val="182947"/>
                </a:solidFill>
                <a:latin typeface="Times New Roman" pitchFamily="18" charset="0"/>
                <a:ea typeface="Proxima Nova"/>
                <a:cs typeface="Times New Roman" pitchFamily="18" charset="0"/>
                <a:sym typeface="Proxima Nova"/>
              </a:rPr>
              <a:t>слабоалкогольних</a:t>
            </a:r>
            <a:r>
              <a:rPr lang="ru-RU" dirty="0" smtClean="0">
                <a:solidFill>
                  <a:srgbClr val="182947"/>
                </a:solidFill>
                <a:latin typeface="Times New Roman" pitchFamily="18" charset="0"/>
                <a:ea typeface="Proxima Nova"/>
                <a:cs typeface="Times New Roman" pitchFamily="18" charset="0"/>
                <a:sym typeface="Proxima Nova"/>
              </a:rPr>
              <a:t> </a:t>
            </a:r>
            <a:r>
              <a:rPr lang="ru-RU" dirty="0" err="1" smtClean="0">
                <a:solidFill>
                  <a:srgbClr val="182947"/>
                </a:solidFill>
                <a:latin typeface="Times New Roman" pitchFamily="18" charset="0"/>
                <a:ea typeface="Proxima Nova"/>
                <a:cs typeface="Times New Roman" pitchFamily="18" charset="0"/>
                <a:sym typeface="Proxima Nova"/>
              </a:rPr>
              <a:t>напоїв</a:t>
            </a:r>
            <a:r>
              <a:rPr lang="ru-RU" dirty="0" smtClean="0">
                <a:solidFill>
                  <a:srgbClr val="182947"/>
                </a:solidFill>
                <a:latin typeface="Times New Roman" pitchFamily="18" charset="0"/>
                <a:ea typeface="Proxima Nova"/>
                <a:cs typeface="Times New Roman" pitchFamily="18" charset="0"/>
                <a:sym typeface="Proxima Nova"/>
              </a:rPr>
              <a:t> у </a:t>
            </a:r>
            <a:r>
              <a:rPr lang="ru-RU" dirty="0" err="1" smtClean="0">
                <a:solidFill>
                  <a:srgbClr val="182947"/>
                </a:solidFill>
                <a:latin typeface="Times New Roman" pitchFamily="18" charset="0"/>
                <a:ea typeface="Proxima Nova"/>
                <a:cs typeface="Times New Roman" pitchFamily="18" charset="0"/>
                <a:sym typeface="Proxima Nova"/>
              </a:rPr>
              <a:t>заборонених</a:t>
            </a:r>
            <a:r>
              <a:rPr lang="ru-RU" dirty="0" smtClean="0">
                <a:solidFill>
                  <a:srgbClr val="182947"/>
                </a:solidFill>
                <a:latin typeface="Times New Roman" pitchFamily="18" charset="0"/>
                <a:ea typeface="Proxima Nova"/>
                <a:cs typeface="Times New Roman" pitchFamily="18" charset="0"/>
                <a:sym typeface="Proxima Nova"/>
              </a:rPr>
              <a:t> законом </a:t>
            </a:r>
            <a:r>
              <a:rPr lang="ru-RU" dirty="0" err="1" smtClean="0">
                <a:solidFill>
                  <a:srgbClr val="182947"/>
                </a:solidFill>
                <a:latin typeface="Times New Roman" pitchFamily="18" charset="0"/>
                <a:ea typeface="Proxima Nova"/>
                <a:cs typeface="Times New Roman" pitchFamily="18" charset="0"/>
                <a:sym typeface="Proxima Nova"/>
              </a:rPr>
              <a:t>місцях</a:t>
            </a:r>
            <a:endParaRPr lang="ru-RU" dirty="0" smtClean="0">
              <a:solidFill>
                <a:srgbClr val="182947"/>
              </a:solidFill>
              <a:latin typeface="Times New Roman" pitchFamily="18" charset="0"/>
              <a:ea typeface="Proxima Nova"/>
              <a:cs typeface="Times New Roman" pitchFamily="18" charset="0"/>
              <a:sym typeface="Proxima Nova"/>
            </a:endParaRPr>
          </a:p>
          <a:p>
            <a:pPr lvl="0"/>
            <a:r>
              <a:rPr lang="ru-RU" dirty="0" err="1" smtClean="0">
                <a:solidFill>
                  <a:srgbClr val="182947"/>
                </a:solidFill>
                <a:latin typeface="Times New Roman" pitchFamily="18" charset="0"/>
                <a:ea typeface="Proxima Nova"/>
                <a:cs typeface="Times New Roman" pitchFamily="18" charset="0"/>
                <a:sym typeface="Proxima Nova"/>
              </a:rPr>
              <a:t>або</a:t>
            </a:r>
            <a:r>
              <a:rPr lang="ru-RU" dirty="0" smtClean="0">
                <a:solidFill>
                  <a:srgbClr val="182947"/>
                </a:solidFill>
                <a:latin typeface="Times New Roman" pitchFamily="18" charset="0"/>
                <a:ea typeface="Proxima Nova"/>
                <a:cs typeface="Times New Roman" pitchFamily="18" charset="0"/>
                <a:sym typeface="Proxima Nova"/>
              </a:rPr>
              <a:t> </a:t>
            </a:r>
            <a:r>
              <a:rPr lang="ru-RU" dirty="0" err="1" smtClean="0">
                <a:solidFill>
                  <a:srgbClr val="182947"/>
                </a:solidFill>
                <a:latin typeface="Times New Roman" pitchFamily="18" charset="0"/>
                <a:ea typeface="Proxima Nova"/>
                <a:cs typeface="Times New Roman" pitchFamily="18" charset="0"/>
                <a:sym typeface="Proxima Nova"/>
              </a:rPr>
              <a:t>поява</a:t>
            </a:r>
            <a:r>
              <a:rPr lang="ru-RU" dirty="0" smtClean="0">
                <a:solidFill>
                  <a:srgbClr val="182947"/>
                </a:solidFill>
                <a:latin typeface="Times New Roman" pitchFamily="18" charset="0"/>
                <a:ea typeface="Proxima Nova"/>
                <a:cs typeface="Times New Roman" pitchFamily="18" charset="0"/>
                <a:sym typeface="Proxima Nova"/>
              </a:rPr>
              <a:t> у </a:t>
            </a:r>
            <a:r>
              <a:rPr lang="ru-RU" dirty="0" err="1" smtClean="0">
                <a:solidFill>
                  <a:srgbClr val="182947"/>
                </a:solidFill>
                <a:latin typeface="Times New Roman" pitchFamily="18" charset="0"/>
                <a:ea typeface="Proxima Nova"/>
                <a:cs typeface="Times New Roman" pitchFamily="18" charset="0"/>
                <a:sym typeface="Proxima Nova"/>
              </a:rPr>
              <a:t>громадських</a:t>
            </a:r>
            <a:r>
              <a:rPr lang="ru-RU" dirty="0" smtClean="0">
                <a:solidFill>
                  <a:srgbClr val="182947"/>
                </a:solidFill>
                <a:latin typeface="Times New Roman" pitchFamily="18" charset="0"/>
                <a:ea typeface="Proxima Nova"/>
                <a:cs typeface="Times New Roman" pitchFamily="18" charset="0"/>
                <a:sym typeface="Proxima Nova"/>
              </a:rPr>
              <a:t> </a:t>
            </a:r>
            <a:r>
              <a:rPr lang="ru-RU" dirty="0" err="1" smtClean="0">
                <a:solidFill>
                  <a:srgbClr val="182947"/>
                </a:solidFill>
                <a:latin typeface="Times New Roman" pitchFamily="18" charset="0"/>
                <a:ea typeface="Proxima Nova"/>
                <a:cs typeface="Times New Roman" pitchFamily="18" charset="0"/>
                <a:sym typeface="Proxima Nova"/>
              </a:rPr>
              <a:t>місцях</a:t>
            </a:r>
            <a:r>
              <a:rPr lang="ru-RU" dirty="0" smtClean="0">
                <a:solidFill>
                  <a:srgbClr val="182947"/>
                </a:solidFill>
                <a:latin typeface="Times New Roman" pitchFamily="18" charset="0"/>
                <a:ea typeface="Proxima Nova"/>
                <a:cs typeface="Times New Roman" pitchFamily="18" charset="0"/>
                <a:sym typeface="Proxima Nova"/>
              </a:rPr>
              <a:t> </a:t>
            </a:r>
            <a:r>
              <a:rPr lang="ru-RU" dirty="0" err="1" smtClean="0">
                <a:solidFill>
                  <a:srgbClr val="182947"/>
                </a:solidFill>
                <a:latin typeface="Times New Roman" pitchFamily="18" charset="0"/>
                <a:ea typeface="Proxima Nova"/>
                <a:cs typeface="Times New Roman" pitchFamily="18" charset="0"/>
                <a:sym typeface="Proxima Nova"/>
              </a:rPr>
              <a:t>у</a:t>
            </a:r>
            <a:r>
              <a:rPr lang="ru-RU" dirty="0" smtClean="0">
                <a:solidFill>
                  <a:srgbClr val="182947"/>
                </a:solidFill>
                <a:latin typeface="Times New Roman" pitchFamily="18" charset="0"/>
                <a:ea typeface="Proxima Nova"/>
                <a:cs typeface="Times New Roman" pitchFamily="18" charset="0"/>
                <a:sym typeface="Proxima Nova"/>
              </a:rPr>
              <a:t> </a:t>
            </a:r>
            <a:r>
              <a:rPr lang="ru-RU" dirty="0" err="1" smtClean="0">
                <a:solidFill>
                  <a:srgbClr val="182947"/>
                </a:solidFill>
                <a:latin typeface="Times New Roman" pitchFamily="18" charset="0"/>
                <a:ea typeface="Proxima Nova"/>
                <a:cs typeface="Times New Roman" pitchFamily="18" charset="0"/>
                <a:sym typeface="Proxima Nova"/>
              </a:rPr>
              <a:t>п'яному</a:t>
            </a:r>
            <a:r>
              <a:rPr lang="ru-RU" dirty="0" smtClean="0">
                <a:solidFill>
                  <a:srgbClr val="182947"/>
                </a:solidFill>
                <a:latin typeface="Times New Roman" pitchFamily="18" charset="0"/>
                <a:ea typeface="Proxima Nova"/>
                <a:cs typeface="Times New Roman" pitchFamily="18" charset="0"/>
                <a:sym typeface="Proxima Nova"/>
              </a:rPr>
              <a:t> </a:t>
            </a:r>
            <a:r>
              <a:rPr lang="ru-RU" dirty="0" err="1" smtClean="0">
                <a:solidFill>
                  <a:srgbClr val="182947"/>
                </a:solidFill>
                <a:latin typeface="Times New Roman" pitchFamily="18" charset="0"/>
                <a:ea typeface="Proxima Nova"/>
                <a:cs typeface="Times New Roman" pitchFamily="18" charset="0"/>
                <a:sym typeface="Proxima Nova"/>
              </a:rPr>
              <a:t>вигляді</a:t>
            </a:r>
            <a:endParaRPr lang="ru-RU" dirty="0">
              <a:latin typeface="Times New Roman" pitchFamily="18" charset="0"/>
              <a:cs typeface="Times New Roman" pitchFamily="18" charset="0"/>
            </a:endParaRPr>
          </a:p>
        </p:txBody>
      </p:sp>
      <p:sp>
        <p:nvSpPr>
          <p:cNvPr id="27" name="Прямоугольник 26"/>
          <p:cNvSpPr/>
          <p:nvPr/>
        </p:nvSpPr>
        <p:spPr>
          <a:xfrm>
            <a:off x="10797218" y="5580990"/>
            <a:ext cx="282450" cy="400110"/>
          </a:xfrm>
          <a:prstGeom prst="rect">
            <a:avLst/>
          </a:prstGeom>
        </p:spPr>
        <p:txBody>
          <a:bodyPr wrap="none">
            <a:spAutoFit/>
          </a:bodyPr>
          <a:lstStyle/>
          <a:p>
            <a:pPr lvl="0"/>
            <a:r>
              <a:rPr lang="uk-UA" sz="2000" dirty="0" smtClean="0">
                <a:solidFill>
                  <a:srgbClr val="182947"/>
                </a:solidFill>
                <a:latin typeface="Proxima Nova" panose="020B0604020202020204" charset="0"/>
                <a:ea typeface="Proxima Nova"/>
                <a:cs typeface="Proxima Nova"/>
                <a:sym typeface="Proxima Nova"/>
              </a:rPr>
              <a:t>1</a:t>
            </a:r>
            <a:endParaRPr lang="uk-UA" sz="2000" dirty="0">
              <a:solidFill>
                <a:srgbClr val="182947"/>
              </a:solidFill>
              <a:latin typeface="Proxima Nova" panose="020B0604020202020204" charset="0"/>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9"/>
          <p:cNvPicPr preferRelativeResize="0"/>
          <p:nvPr/>
        </p:nvPicPr>
        <p:blipFill rotWithShape="1">
          <a:blip r:embed="rId3">
            <a:alphaModFix/>
          </a:blip>
          <a:srcRect/>
          <a:stretch/>
        </p:blipFill>
        <p:spPr>
          <a:xfrm>
            <a:off x="-66677" y="40"/>
            <a:ext cx="12258677" cy="6857960"/>
          </a:xfrm>
          <a:prstGeom prst="rect">
            <a:avLst/>
          </a:prstGeom>
          <a:noFill/>
          <a:ln>
            <a:noFill/>
          </a:ln>
        </p:spPr>
      </p:pic>
      <p:sp>
        <p:nvSpPr>
          <p:cNvPr id="218" name="Google Shape;218;p9"/>
          <p:cNvSpPr txBox="1"/>
          <p:nvPr/>
        </p:nvSpPr>
        <p:spPr>
          <a:xfrm>
            <a:off x="260272" y="579421"/>
            <a:ext cx="483978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a:solidFill>
                  <a:schemeClr val="lt1"/>
                </a:solidFill>
                <a:latin typeface="Proxima Nova" panose="020B0604020202020204" charset="0"/>
                <a:ea typeface="Proxima Nova"/>
                <a:cs typeface="Proxima Nova"/>
                <a:sym typeface="Proxima Nova"/>
              </a:rPr>
              <a:t>ПРОФІЛАКТИЧНА РОБОТА</a:t>
            </a:r>
            <a:endParaRPr sz="2800">
              <a:solidFill>
                <a:schemeClr val="lt1"/>
              </a:solidFill>
              <a:latin typeface="Proxima Nova" panose="020B0604020202020204" charset="0"/>
              <a:ea typeface="Proxima Nova"/>
              <a:cs typeface="Proxima Nova"/>
              <a:sym typeface="Proxima Nova"/>
            </a:endParaRPr>
          </a:p>
        </p:txBody>
      </p:sp>
      <p:sp>
        <p:nvSpPr>
          <p:cNvPr id="219" name="Google Shape;219;p9"/>
          <p:cNvSpPr txBox="1"/>
          <p:nvPr/>
        </p:nvSpPr>
        <p:spPr>
          <a:xfrm>
            <a:off x="913415" y="1807024"/>
            <a:ext cx="640178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у сфері громадської безпеки</a:t>
            </a:r>
            <a:endParaRPr sz="2800" dirty="0">
              <a:solidFill>
                <a:srgbClr val="182947"/>
              </a:solidFill>
              <a:latin typeface="Proxima Nova" panose="020B0604020202020204" charset="0"/>
              <a:ea typeface="Proxima Nova"/>
              <a:cs typeface="Proxima Nova"/>
              <a:sym typeface="Proxima Nova"/>
            </a:endParaRPr>
          </a:p>
        </p:txBody>
      </p:sp>
      <p:cxnSp>
        <p:nvCxnSpPr>
          <p:cNvPr id="220" name="Google Shape;220;p9"/>
          <p:cNvCxnSpPr/>
          <p:nvPr/>
        </p:nvCxnSpPr>
        <p:spPr>
          <a:xfrm flipV="1">
            <a:off x="913415" y="2393430"/>
            <a:ext cx="5677260" cy="468"/>
          </a:xfrm>
          <a:prstGeom prst="straightConnector1">
            <a:avLst/>
          </a:prstGeom>
          <a:noFill/>
          <a:ln w="28575" cap="flat" cmpd="sng">
            <a:solidFill>
              <a:schemeClr val="accent4"/>
            </a:solidFill>
            <a:prstDash val="solid"/>
            <a:miter lim="800000"/>
            <a:headEnd type="none" w="sm" len="sm"/>
            <a:tailEnd type="none" w="sm" len="sm"/>
          </a:ln>
        </p:spPr>
      </p:cxnSp>
      <p:sp>
        <p:nvSpPr>
          <p:cNvPr id="223" name="Google Shape;223;p9"/>
          <p:cNvSpPr txBox="1"/>
          <p:nvPr/>
        </p:nvSpPr>
        <p:spPr>
          <a:xfrm>
            <a:off x="372158" y="2801720"/>
            <a:ext cx="10183198" cy="830956"/>
          </a:xfrm>
          <a:prstGeom prst="rect">
            <a:avLst/>
          </a:prstGeom>
          <a:noFill/>
          <a:ln>
            <a:noFill/>
          </a:ln>
        </p:spPr>
        <p:txBody>
          <a:bodyPr spcFirstLastPara="1" wrap="square" lIns="91425" tIns="45700" rIns="91425" bIns="45700" anchor="t" anchorCtr="0">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164 КУпАП</a:t>
            </a:r>
          </a:p>
          <a:p>
            <a:pPr lvl="0"/>
            <a:r>
              <a:rPr lang="ru-RU" sz="1600" dirty="0" err="1" smtClean="0">
                <a:solidFill>
                  <a:srgbClr val="182947"/>
                </a:solidFill>
                <a:latin typeface="Times New Roman" pitchFamily="18" charset="0"/>
                <a:ea typeface="Proxima Nova"/>
                <a:cs typeface="Times New Roman" pitchFamily="18" charset="0"/>
                <a:sym typeface="Proxima Nova"/>
              </a:rPr>
              <a:t>Порушення</a:t>
            </a:r>
            <a:r>
              <a:rPr lang="ru-RU" sz="1600" dirty="0" smtClean="0">
                <a:solidFill>
                  <a:srgbClr val="182947"/>
                </a:solidFill>
                <a:latin typeface="Times New Roman" pitchFamily="18" charset="0"/>
                <a:ea typeface="Proxima Nova"/>
                <a:cs typeface="Times New Roman" pitchFamily="18" charset="0"/>
                <a:sym typeface="Proxima Nova"/>
              </a:rPr>
              <a:t> порядку </a:t>
            </a:r>
            <a:r>
              <a:rPr lang="ru-RU" sz="1600" dirty="0" err="1" smtClean="0">
                <a:solidFill>
                  <a:srgbClr val="182947"/>
                </a:solidFill>
                <a:latin typeface="Times New Roman" pitchFamily="18" charset="0"/>
                <a:ea typeface="Proxima Nova"/>
                <a:cs typeface="Times New Roman" pitchFamily="18" charset="0"/>
                <a:sym typeface="Proxima Nova"/>
              </a:rPr>
              <a:t>провадження</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господарської</a:t>
            </a:r>
            <a:r>
              <a:rPr lang="ru-RU" sz="1600" dirty="0" smtClean="0">
                <a:solidFill>
                  <a:srgbClr val="182947"/>
                </a:solidFill>
                <a:latin typeface="Times New Roman" pitchFamily="18" charset="0"/>
                <a:ea typeface="Proxima Nova"/>
                <a:cs typeface="Times New Roman" pitchFamily="18" charset="0"/>
                <a:sym typeface="Proxima Nova"/>
              </a:rPr>
              <a:t> </a:t>
            </a:r>
            <a:r>
              <a:rPr lang="ru-RU" sz="1600" dirty="0" err="1" smtClean="0">
                <a:solidFill>
                  <a:srgbClr val="182947"/>
                </a:solidFill>
                <a:latin typeface="Times New Roman" pitchFamily="18" charset="0"/>
                <a:ea typeface="Proxima Nova"/>
                <a:cs typeface="Times New Roman" pitchFamily="18" charset="0"/>
                <a:sym typeface="Proxima Nova"/>
              </a:rPr>
              <a:t>діяльності</a:t>
            </a:r>
            <a:endParaRPr lang="ru-RU" sz="1600" dirty="0" smtClean="0">
              <a:latin typeface="Times New Roman" pitchFamily="18" charset="0"/>
              <a:cs typeface="Times New Roman" pitchFamily="18" charset="0"/>
            </a:endParaRPr>
          </a:p>
          <a:p>
            <a:pPr lvl="0"/>
            <a:endParaRPr lang="ru-RU" sz="1600" dirty="0" smtClean="0">
              <a:solidFill>
                <a:srgbClr val="182947"/>
              </a:solidFill>
              <a:latin typeface="Proxima Nova" panose="020B0604020202020204" charset="0"/>
              <a:ea typeface="Proxima Nova"/>
              <a:cs typeface="Proxima Nova"/>
              <a:sym typeface="Proxima Nova"/>
            </a:endParaRPr>
          </a:p>
        </p:txBody>
      </p:sp>
      <p:sp>
        <p:nvSpPr>
          <p:cNvPr id="225" name="Google Shape;225;p9"/>
          <p:cNvSpPr txBox="1"/>
          <p:nvPr/>
        </p:nvSpPr>
        <p:spPr>
          <a:xfrm>
            <a:off x="401975" y="3335570"/>
            <a:ext cx="66620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dirty="0" smtClean="0">
                <a:solidFill>
                  <a:srgbClr val="182947"/>
                </a:solidFill>
                <a:latin typeface="Times New Roman" pitchFamily="18" charset="0"/>
                <a:ea typeface="Proxima Nova"/>
                <a:cs typeface="Times New Roman" pitchFamily="18" charset="0"/>
                <a:sym typeface="Proxima Nova"/>
              </a:rPr>
              <a:t>ст. 183 </a:t>
            </a:r>
            <a:r>
              <a:rPr lang="uk-UA" sz="1600" b="1" dirty="0">
                <a:solidFill>
                  <a:srgbClr val="182947"/>
                </a:solidFill>
                <a:latin typeface="Times New Roman" pitchFamily="18" charset="0"/>
                <a:ea typeface="Proxima Nova"/>
                <a:cs typeface="Times New Roman" pitchFamily="18" charset="0"/>
                <a:sym typeface="Proxima Nova"/>
              </a:rPr>
              <a:t>КУпАП</a:t>
            </a:r>
            <a:endParaRPr sz="1600" b="1" dirty="0">
              <a:latin typeface="Times New Roman" pitchFamily="18" charset="0"/>
              <a:cs typeface="Times New Roman" pitchFamily="18" charset="0"/>
            </a:endParaRPr>
          </a:p>
          <a:p>
            <a:r>
              <a:rPr lang="ru-RU" sz="1600" dirty="0" err="1" smtClean="0">
                <a:solidFill>
                  <a:srgbClr val="182947"/>
                </a:solidFill>
                <a:latin typeface="Times New Roman" pitchFamily="18" charset="0"/>
                <a:cs typeface="Times New Roman" pitchFamily="18" charset="0"/>
              </a:rPr>
              <a:t>Завідомо</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неправдивий</a:t>
            </a:r>
            <a:r>
              <a:rPr lang="ru-RU" sz="1600" dirty="0" smtClean="0">
                <a:solidFill>
                  <a:srgbClr val="182947"/>
                </a:solidFill>
                <a:latin typeface="Times New Roman" pitchFamily="18" charset="0"/>
                <a:cs typeface="Times New Roman" pitchFamily="18" charset="0"/>
              </a:rPr>
              <a:t> виклик </a:t>
            </a:r>
            <a:r>
              <a:rPr lang="ru-RU" sz="1600" dirty="0" err="1" smtClean="0">
                <a:solidFill>
                  <a:srgbClr val="182947"/>
                </a:solidFill>
                <a:latin typeface="Times New Roman" pitchFamily="18" charset="0"/>
                <a:cs typeface="Times New Roman" pitchFamily="18" charset="0"/>
              </a:rPr>
              <a:t>спеціальних</a:t>
            </a:r>
            <a:r>
              <a:rPr lang="ru-RU" sz="1600" dirty="0" smtClean="0">
                <a:solidFill>
                  <a:srgbClr val="182947"/>
                </a:solidFill>
                <a:latin typeface="Times New Roman" pitchFamily="18" charset="0"/>
                <a:cs typeface="Times New Roman" pitchFamily="18" charset="0"/>
              </a:rPr>
              <a:t> служб</a:t>
            </a:r>
            <a:endParaRPr lang="uk-UA" sz="1600" dirty="0">
              <a:solidFill>
                <a:srgbClr val="182947"/>
              </a:solidFill>
              <a:latin typeface="Times New Roman" pitchFamily="18" charset="0"/>
              <a:cs typeface="Times New Roman" pitchFamily="18" charset="0"/>
            </a:endParaRPr>
          </a:p>
        </p:txBody>
      </p:sp>
      <p:sp>
        <p:nvSpPr>
          <p:cNvPr id="227" name="Google Shape;227;p9"/>
          <p:cNvSpPr txBox="1"/>
          <p:nvPr/>
        </p:nvSpPr>
        <p:spPr>
          <a:xfrm>
            <a:off x="411914" y="3889299"/>
            <a:ext cx="890279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dirty="0" smtClean="0">
                <a:solidFill>
                  <a:srgbClr val="182947"/>
                </a:solidFill>
                <a:latin typeface="Times New Roman" pitchFamily="18" charset="0"/>
                <a:ea typeface="Proxima Nova"/>
                <a:cs typeface="Times New Roman" pitchFamily="18" charset="0"/>
                <a:sym typeface="Proxima Nova"/>
              </a:rPr>
              <a:t>ст. 184 КУпАП</a:t>
            </a:r>
          </a:p>
          <a:p>
            <a:r>
              <a:rPr lang="ru-RU" sz="1600" dirty="0" err="1" smtClean="0">
                <a:solidFill>
                  <a:srgbClr val="182947"/>
                </a:solidFill>
                <a:latin typeface="Times New Roman" pitchFamily="18" charset="0"/>
                <a:cs typeface="Times New Roman" pitchFamily="18" charset="0"/>
              </a:rPr>
              <a:t>Невиконання</a:t>
            </a:r>
            <a:r>
              <a:rPr lang="ru-RU" sz="1600" dirty="0" smtClean="0">
                <a:solidFill>
                  <a:srgbClr val="182947"/>
                </a:solidFill>
                <a:latin typeface="Times New Roman" pitchFamily="18" charset="0"/>
                <a:cs typeface="Times New Roman" pitchFamily="18" charset="0"/>
              </a:rPr>
              <a:t> батьками </a:t>
            </a:r>
            <a:r>
              <a:rPr lang="ru-RU" sz="1600" dirty="0" err="1" smtClean="0">
                <a:solidFill>
                  <a:srgbClr val="182947"/>
                </a:solidFill>
                <a:latin typeface="Times New Roman" pitchFamily="18" charset="0"/>
                <a:cs typeface="Times New Roman" pitchFamily="18" charset="0"/>
              </a:rPr>
              <a:t>або</a:t>
            </a:r>
            <a:r>
              <a:rPr lang="ru-RU" sz="1600" dirty="0" smtClean="0">
                <a:solidFill>
                  <a:srgbClr val="182947"/>
                </a:solidFill>
                <a:latin typeface="Times New Roman" pitchFamily="18" charset="0"/>
                <a:cs typeface="Times New Roman" pitchFamily="18" charset="0"/>
              </a:rPr>
              <a:t> особами, </a:t>
            </a:r>
            <a:r>
              <a:rPr lang="ru-RU" sz="1600" dirty="0" err="1" smtClean="0">
                <a:solidFill>
                  <a:srgbClr val="182947"/>
                </a:solidFill>
                <a:latin typeface="Times New Roman" pitchFamily="18" charset="0"/>
                <a:cs typeface="Times New Roman" pitchFamily="18" charset="0"/>
              </a:rPr>
              <a:t>що</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їх</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замінюють</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обовязків</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щодо</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виховання</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дітей</a:t>
            </a:r>
            <a:r>
              <a:rPr lang="ru-RU" sz="1600" dirty="0" smtClean="0">
                <a:solidFill>
                  <a:srgbClr val="182947"/>
                </a:solidFill>
                <a:latin typeface="Times New Roman" pitchFamily="18" charset="0"/>
                <a:cs typeface="Times New Roman" pitchFamily="18" charset="0"/>
              </a:rPr>
              <a:t> </a:t>
            </a:r>
            <a:endParaRPr lang="uk-UA" sz="1600" dirty="0" smtClean="0">
              <a:solidFill>
                <a:srgbClr val="182947"/>
              </a:solidFill>
              <a:latin typeface="Times New Roman" pitchFamily="18" charset="0"/>
              <a:cs typeface="Times New Roman" pitchFamily="18" charset="0"/>
            </a:endParaRPr>
          </a:p>
          <a:p>
            <a:pPr marL="0" marR="0" lvl="0" indent="0" algn="l" rtl="0">
              <a:spcBef>
                <a:spcPts val="0"/>
              </a:spcBef>
              <a:spcAft>
                <a:spcPts val="0"/>
              </a:spcAft>
              <a:buNone/>
            </a:pPr>
            <a:endParaRPr lang="uk-UA" sz="1600" dirty="0" smtClean="0">
              <a:solidFill>
                <a:srgbClr val="182947"/>
              </a:solidFill>
              <a:latin typeface="Proxima Nova" panose="020B0604020202020204" charset="0"/>
              <a:ea typeface="Proxima Nova"/>
              <a:cs typeface="Proxima Nova"/>
              <a:sym typeface="Proxima Nova"/>
            </a:endParaRPr>
          </a:p>
          <a:p>
            <a:pPr marL="0" marR="0" lvl="0" indent="0" algn="l" rtl="0">
              <a:spcBef>
                <a:spcPts val="0"/>
              </a:spcBef>
              <a:spcAft>
                <a:spcPts val="0"/>
              </a:spcAft>
              <a:buNone/>
            </a:pPr>
            <a:endParaRPr sz="1600" dirty="0">
              <a:latin typeface="Proxima Nova" panose="020B0604020202020204" charset="0"/>
            </a:endParaRPr>
          </a:p>
        </p:txBody>
      </p:sp>
      <p:pic>
        <p:nvPicPr>
          <p:cNvPr id="14" name="Google Shape;212;p8"/>
          <p:cNvPicPr preferRelativeResize="0"/>
          <p:nvPr/>
        </p:nvPicPr>
        <p:blipFill rotWithShape="1">
          <a:blip r:embed="rId4">
            <a:alphaModFix/>
          </a:blip>
          <a:srcRect/>
          <a:stretch/>
        </p:blipFill>
        <p:spPr>
          <a:xfrm>
            <a:off x="260272" y="1833434"/>
            <a:ext cx="578684" cy="634350"/>
          </a:xfrm>
          <a:prstGeom prst="rect">
            <a:avLst/>
          </a:prstGeom>
          <a:noFill/>
          <a:ln>
            <a:noFill/>
          </a:ln>
        </p:spPr>
      </p:pic>
      <p:sp>
        <p:nvSpPr>
          <p:cNvPr id="21" name="Google Shape;185;p7"/>
          <p:cNvSpPr txBox="1"/>
          <p:nvPr/>
        </p:nvSpPr>
        <p:spPr>
          <a:xfrm>
            <a:off x="10682205" y="2932208"/>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1</a:t>
            </a:r>
            <a:endParaRPr sz="2000" dirty="0">
              <a:solidFill>
                <a:srgbClr val="182947"/>
              </a:solidFill>
              <a:latin typeface="Proxima Nova" panose="020B0604020202020204" charset="0"/>
              <a:ea typeface="Proxima Nova"/>
              <a:cs typeface="Proxima Nova"/>
              <a:sym typeface="Proxima Nova"/>
            </a:endParaRPr>
          </a:p>
        </p:txBody>
      </p:sp>
      <p:sp>
        <p:nvSpPr>
          <p:cNvPr id="22" name="Google Shape;185;p7"/>
          <p:cNvSpPr txBox="1"/>
          <p:nvPr/>
        </p:nvSpPr>
        <p:spPr>
          <a:xfrm>
            <a:off x="10652388" y="3516715"/>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2</a:t>
            </a:r>
            <a:endParaRPr sz="2000" dirty="0">
              <a:solidFill>
                <a:srgbClr val="182947"/>
              </a:solidFill>
              <a:latin typeface="Proxima Nova" panose="020B0604020202020204" charset="0"/>
              <a:ea typeface="Proxima Nova"/>
              <a:cs typeface="Proxima Nova"/>
              <a:sym typeface="Proxima Nova"/>
            </a:endParaRPr>
          </a:p>
        </p:txBody>
      </p:sp>
      <p:sp>
        <p:nvSpPr>
          <p:cNvPr id="24" name="Google Shape;185;p7"/>
          <p:cNvSpPr txBox="1"/>
          <p:nvPr/>
        </p:nvSpPr>
        <p:spPr>
          <a:xfrm>
            <a:off x="10652387" y="4051526"/>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8</a:t>
            </a:r>
            <a:endParaRPr sz="2000" dirty="0">
              <a:solidFill>
                <a:srgbClr val="182947"/>
              </a:solidFill>
              <a:latin typeface="Proxima Nova" panose="020B0604020202020204" charset="0"/>
              <a:ea typeface="Proxima Nova"/>
              <a:cs typeface="Proxima Nova"/>
              <a:sym typeface="Proxima Nova"/>
            </a:endParaRPr>
          </a:p>
        </p:txBody>
      </p:sp>
      <p:sp>
        <p:nvSpPr>
          <p:cNvPr id="25" name="Google Shape;239;p10"/>
          <p:cNvSpPr txBox="1"/>
          <p:nvPr/>
        </p:nvSpPr>
        <p:spPr>
          <a:xfrm>
            <a:off x="411913" y="4427969"/>
            <a:ext cx="1027265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dirty="0" smtClean="0">
                <a:solidFill>
                  <a:srgbClr val="182947"/>
                </a:solidFill>
                <a:latin typeface="Times New Roman" pitchFamily="18" charset="0"/>
                <a:ea typeface="Proxima Nova"/>
                <a:cs typeface="Times New Roman" pitchFamily="18" charset="0"/>
                <a:sym typeface="Proxima Nova"/>
              </a:rPr>
              <a:t>ст. 185 КУпАП</a:t>
            </a:r>
          </a:p>
          <a:p>
            <a:pPr marL="0" marR="0" lvl="0" indent="0" algn="l" rtl="0">
              <a:spcBef>
                <a:spcPts val="0"/>
              </a:spcBef>
              <a:spcAft>
                <a:spcPts val="0"/>
              </a:spcAft>
              <a:buNone/>
            </a:pPr>
            <a:r>
              <a:rPr lang="uk-UA" sz="1600" dirty="0" smtClean="0">
                <a:solidFill>
                  <a:srgbClr val="182947"/>
                </a:solidFill>
                <a:latin typeface="Times New Roman" pitchFamily="18" charset="0"/>
                <a:ea typeface="Proxima Nova"/>
                <a:cs typeface="Times New Roman" pitchFamily="18" charset="0"/>
                <a:sym typeface="Proxima Nova"/>
              </a:rPr>
              <a:t>Злісна непокора законному розпорядженню або вимозі поліцейського</a:t>
            </a:r>
            <a:endParaRPr sz="1600" dirty="0">
              <a:latin typeface="Times New Roman" pitchFamily="18" charset="0"/>
              <a:cs typeface="Times New Roman" pitchFamily="18" charset="0"/>
            </a:endParaRPr>
          </a:p>
        </p:txBody>
      </p:sp>
      <p:sp>
        <p:nvSpPr>
          <p:cNvPr id="26" name="Google Shape;185;p7"/>
          <p:cNvSpPr txBox="1"/>
          <p:nvPr/>
        </p:nvSpPr>
        <p:spPr>
          <a:xfrm>
            <a:off x="10702083" y="4636353"/>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1</a:t>
            </a:r>
            <a:endParaRPr sz="2000" dirty="0">
              <a:solidFill>
                <a:srgbClr val="182947"/>
              </a:solidFill>
              <a:latin typeface="Proxima Nova" panose="020B0604020202020204" charset="0"/>
              <a:ea typeface="Proxima Nova"/>
              <a:cs typeface="Proxima Nova"/>
              <a:sym typeface="Proxima Nova"/>
            </a:endParaRPr>
          </a:p>
        </p:txBody>
      </p:sp>
      <p:sp>
        <p:nvSpPr>
          <p:cNvPr id="15" name="Прямоугольник 14"/>
          <p:cNvSpPr/>
          <p:nvPr/>
        </p:nvSpPr>
        <p:spPr>
          <a:xfrm>
            <a:off x="453886" y="4939773"/>
            <a:ext cx="10230678" cy="800219"/>
          </a:xfrm>
          <a:prstGeom prst="rect">
            <a:avLst/>
          </a:prstGeom>
        </p:spPr>
        <p:txBody>
          <a:bodyPr wrap="square">
            <a:spAutoFit/>
          </a:bodyPr>
          <a:lstStyle/>
          <a:p>
            <a:r>
              <a:rPr lang="ru-RU" sz="1600" b="1" dirty="0" smtClean="0">
                <a:solidFill>
                  <a:srgbClr val="182947"/>
                </a:solidFill>
                <a:latin typeface="Times New Roman" pitchFamily="18" charset="0"/>
                <a:ea typeface="Proxima Nova"/>
                <a:cs typeface="Times New Roman" pitchFamily="18" charset="0"/>
                <a:sym typeface="Proxima Nova"/>
              </a:rPr>
              <a:t>ст. 187 КУпАП</a:t>
            </a:r>
          </a:p>
          <a:p>
            <a:r>
              <a:rPr lang="ru-RU" sz="1600" dirty="0" err="1" smtClean="0">
                <a:solidFill>
                  <a:srgbClr val="182947"/>
                </a:solidFill>
                <a:latin typeface="Times New Roman" pitchFamily="18" charset="0"/>
                <a:cs typeface="Times New Roman" pitchFamily="18" charset="0"/>
              </a:rPr>
              <a:t>Порушення</a:t>
            </a:r>
            <a:r>
              <a:rPr lang="ru-RU" sz="1600" dirty="0" smtClean="0">
                <a:solidFill>
                  <a:srgbClr val="182947"/>
                </a:solidFill>
                <a:latin typeface="Times New Roman" pitchFamily="18" charset="0"/>
                <a:cs typeface="Times New Roman" pitchFamily="18" charset="0"/>
              </a:rPr>
              <a:t> правил </a:t>
            </a:r>
            <a:r>
              <a:rPr lang="ru-RU" sz="1600" dirty="0" err="1" smtClean="0">
                <a:solidFill>
                  <a:srgbClr val="182947"/>
                </a:solidFill>
                <a:latin typeface="Times New Roman" pitchFamily="18" charset="0"/>
                <a:cs typeface="Times New Roman" pitchFamily="18" charset="0"/>
              </a:rPr>
              <a:t>адміністративного</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нагляду</a:t>
            </a:r>
            <a:endParaRPr lang="uk-UA" sz="1600" dirty="0" smtClean="0">
              <a:solidFill>
                <a:srgbClr val="182947"/>
              </a:solidFill>
              <a:latin typeface="Times New Roman" pitchFamily="18" charset="0"/>
              <a:cs typeface="Times New Roman" pitchFamily="18" charset="0"/>
            </a:endParaRPr>
          </a:p>
          <a:p>
            <a:pPr lvl="0"/>
            <a:endParaRPr lang="ru-RU" dirty="0" smtClean="0">
              <a:latin typeface="Proxima Nova" panose="020B0604020202020204" charset="0"/>
            </a:endParaRPr>
          </a:p>
        </p:txBody>
      </p:sp>
      <p:sp>
        <p:nvSpPr>
          <p:cNvPr id="18" name="Прямоугольник 17"/>
          <p:cNvSpPr/>
          <p:nvPr/>
        </p:nvSpPr>
        <p:spPr>
          <a:xfrm>
            <a:off x="463825" y="5554390"/>
            <a:ext cx="9952383" cy="584775"/>
          </a:xfrm>
          <a:prstGeom prst="rect">
            <a:avLst/>
          </a:prstGeom>
        </p:spPr>
        <p:txBody>
          <a:bodyPr wrap="square">
            <a:spAutoFit/>
          </a:bodyPr>
          <a:lstStyle/>
          <a:p>
            <a:r>
              <a:rPr lang="uk-UA" sz="1600" b="1" dirty="0" smtClean="0">
                <a:solidFill>
                  <a:srgbClr val="182947"/>
                </a:solidFill>
                <a:latin typeface="Times New Roman" pitchFamily="18" charset="0"/>
                <a:cs typeface="Times New Roman" pitchFamily="18" charset="0"/>
              </a:rPr>
              <a:t>ст. 192 КУпАП </a:t>
            </a:r>
          </a:p>
          <a:p>
            <a:r>
              <a:rPr lang="ru-RU" sz="1600" dirty="0" err="1" smtClean="0">
                <a:solidFill>
                  <a:srgbClr val="182947"/>
                </a:solidFill>
                <a:latin typeface="Times New Roman" pitchFamily="18" charset="0"/>
                <a:cs typeface="Times New Roman" pitchFamily="18" charset="0"/>
              </a:rPr>
              <a:t>Порушення</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строків</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реєстрації</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перереєстрації</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нагородної</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вогнепальної</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холодної</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чи</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пневматичної</a:t>
            </a:r>
            <a:r>
              <a:rPr lang="ru-RU" sz="1600" dirty="0" smtClean="0">
                <a:solidFill>
                  <a:srgbClr val="182947"/>
                </a:solidFill>
                <a:latin typeface="Times New Roman" pitchFamily="18" charset="0"/>
                <a:cs typeface="Times New Roman" pitchFamily="18" charset="0"/>
              </a:rPr>
              <a:t> </a:t>
            </a:r>
            <a:r>
              <a:rPr lang="ru-RU" sz="1600" dirty="0" err="1" smtClean="0">
                <a:solidFill>
                  <a:srgbClr val="182947"/>
                </a:solidFill>
                <a:latin typeface="Times New Roman" pitchFamily="18" charset="0"/>
                <a:cs typeface="Times New Roman" pitchFamily="18" charset="0"/>
              </a:rPr>
              <a:t>зброї</a:t>
            </a:r>
            <a:endParaRPr lang="ru-RU" sz="1600" dirty="0">
              <a:solidFill>
                <a:srgbClr val="182947"/>
              </a:solidFill>
              <a:latin typeface="Times New Roman" pitchFamily="18" charset="0"/>
              <a:cs typeface="Times New Roman" pitchFamily="18" charset="0"/>
            </a:endParaRPr>
          </a:p>
        </p:txBody>
      </p:sp>
      <p:sp>
        <p:nvSpPr>
          <p:cNvPr id="19" name="Прямоугольник 18"/>
          <p:cNvSpPr/>
          <p:nvPr/>
        </p:nvSpPr>
        <p:spPr>
          <a:xfrm>
            <a:off x="10700228" y="5198165"/>
            <a:ext cx="411720" cy="400110"/>
          </a:xfrm>
          <a:prstGeom prst="rect">
            <a:avLst/>
          </a:prstGeom>
        </p:spPr>
        <p:txBody>
          <a:bodyPr wrap="square">
            <a:spAutoFit/>
          </a:bodyPr>
          <a:lstStyle/>
          <a:p>
            <a:pPr lvl="0"/>
            <a:r>
              <a:rPr lang="uk-UA" sz="2000" dirty="0" smtClean="0">
                <a:solidFill>
                  <a:srgbClr val="182947"/>
                </a:solidFill>
                <a:latin typeface="Proxima Nova" panose="020B0604020202020204" charset="0"/>
                <a:ea typeface="Proxima Nova"/>
                <a:cs typeface="Proxima Nova"/>
                <a:sym typeface="Proxima Nova"/>
              </a:rPr>
              <a:t>7</a:t>
            </a:r>
            <a:endParaRPr lang="uk-UA" sz="2000" dirty="0">
              <a:solidFill>
                <a:srgbClr val="182947"/>
              </a:solidFill>
              <a:latin typeface="Proxima Nova" panose="020B0604020202020204" charset="0"/>
              <a:ea typeface="Proxima Nova"/>
              <a:cs typeface="Proxima Nova"/>
              <a:sym typeface="Proxima Nova"/>
            </a:endParaRPr>
          </a:p>
        </p:txBody>
      </p:sp>
      <p:sp>
        <p:nvSpPr>
          <p:cNvPr id="20" name="Прямоугольник 19"/>
          <p:cNvSpPr/>
          <p:nvPr/>
        </p:nvSpPr>
        <p:spPr>
          <a:xfrm>
            <a:off x="10720106" y="5799651"/>
            <a:ext cx="333746" cy="400110"/>
          </a:xfrm>
          <a:prstGeom prst="rect">
            <a:avLst/>
          </a:prstGeom>
        </p:spPr>
        <p:txBody>
          <a:bodyPr wrap="none">
            <a:spAutoFit/>
          </a:bodyPr>
          <a:lstStyle/>
          <a:p>
            <a:pPr lvl="0"/>
            <a:r>
              <a:rPr lang="uk-UA" sz="2000" dirty="0" smtClean="0">
                <a:solidFill>
                  <a:srgbClr val="182947"/>
                </a:solidFill>
                <a:latin typeface="Proxima Nova" panose="020B0604020202020204" charset="0"/>
                <a:ea typeface="Proxima Nova"/>
                <a:cs typeface="Proxima Nova"/>
                <a:sym typeface="Proxima Nova"/>
              </a:rPr>
              <a:t>4</a:t>
            </a:r>
            <a:endParaRPr lang="uk-UA" sz="2000" dirty="0">
              <a:solidFill>
                <a:srgbClr val="182947"/>
              </a:solidFill>
              <a:latin typeface="Proxima Nova" panose="020B0604020202020204" charset="0"/>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1"/>
          <p:cNvPicPr preferRelativeResize="0"/>
          <p:nvPr/>
        </p:nvPicPr>
        <p:blipFill rotWithShape="1">
          <a:blip r:embed="rId3">
            <a:alphaModFix/>
          </a:blip>
          <a:srcRect/>
          <a:stretch/>
        </p:blipFill>
        <p:spPr>
          <a:xfrm>
            <a:off x="0" y="0"/>
            <a:ext cx="12258677" cy="6857960"/>
          </a:xfrm>
          <a:prstGeom prst="rect">
            <a:avLst/>
          </a:prstGeom>
          <a:noFill/>
          <a:ln>
            <a:noFill/>
          </a:ln>
        </p:spPr>
      </p:pic>
      <p:sp>
        <p:nvSpPr>
          <p:cNvPr id="248" name="Google Shape;248;p11"/>
          <p:cNvSpPr txBox="1"/>
          <p:nvPr/>
        </p:nvSpPr>
        <p:spPr>
          <a:xfrm>
            <a:off x="260271" y="579421"/>
            <a:ext cx="566853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ПРОФІЛАКТИЧНА РОБОТА</a:t>
            </a:r>
            <a:endParaRPr sz="2800" dirty="0">
              <a:solidFill>
                <a:schemeClr val="lt1"/>
              </a:solidFill>
              <a:latin typeface="Proxima Nova" panose="020B0604020202020204" charset="0"/>
              <a:ea typeface="Proxima Nova"/>
              <a:cs typeface="Proxima Nova"/>
              <a:sym typeface="Proxima Nova"/>
            </a:endParaRPr>
          </a:p>
        </p:txBody>
      </p:sp>
      <p:sp>
        <p:nvSpPr>
          <p:cNvPr id="249" name="Google Shape;249;p11"/>
          <p:cNvSpPr txBox="1"/>
          <p:nvPr/>
        </p:nvSpPr>
        <p:spPr>
          <a:xfrm>
            <a:off x="3732133" y="2096552"/>
            <a:ext cx="680261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у сфері безпеки дорожнього руху</a:t>
            </a:r>
            <a:endParaRPr sz="2800" dirty="0">
              <a:solidFill>
                <a:srgbClr val="182947"/>
              </a:solidFill>
              <a:latin typeface="Proxima Nova" panose="020B0604020202020204" charset="0"/>
              <a:ea typeface="Proxima Nova"/>
              <a:cs typeface="Proxima Nova"/>
              <a:sym typeface="Proxima Nova"/>
            </a:endParaRPr>
          </a:p>
        </p:txBody>
      </p:sp>
      <p:cxnSp>
        <p:nvCxnSpPr>
          <p:cNvPr id="250" name="Google Shape;250;p11"/>
          <p:cNvCxnSpPr/>
          <p:nvPr/>
        </p:nvCxnSpPr>
        <p:spPr>
          <a:xfrm>
            <a:off x="3815815" y="2739905"/>
            <a:ext cx="6491236" cy="0"/>
          </a:xfrm>
          <a:prstGeom prst="straightConnector1">
            <a:avLst/>
          </a:prstGeom>
          <a:noFill/>
          <a:ln w="28575" cap="flat" cmpd="sng">
            <a:solidFill>
              <a:schemeClr val="accent4"/>
            </a:solidFill>
            <a:prstDash val="solid"/>
            <a:miter lim="800000"/>
            <a:headEnd type="none" w="sm" len="sm"/>
            <a:tailEnd type="none" w="sm" len="sm"/>
          </a:ln>
        </p:spPr>
      </p:cxnSp>
      <p:sp>
        <p:nvSpPr>
          <p:cNvPr id="251" name="Google Shape;251;p11"/>
          <p:cNvSpPr txBox="1"/>
          <p:nvPr/>
        </p:nvSpPr>
        <p:spPr>
          <a:xfrm>
            <a:off x="260271" y="3016090"/>
            <a:ext cx="944643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dirty="0" smtClean="0">
                <a:solidFill>
                  <a:srgbClr val="182947"/>
                </a:solidFill>
                <a:latin typeface="Times New Roman" pitchFamily="18" charset="0"/>
                <a:ea typeface="Proxima Nova"/>
                <a:cs typeface="Times New Roman" pitchFamily="18" charset="0"/>
                <a:sym typeface="Proxima Nova"/>
              </a:rPr>
              <a:t>ст. 121 </a:t>
            </a:r>
            <a:r>
              <a:rPr lang="uk-UA" sz="1600" b="1" dirty="0">
                <a:solidFill>
                  <a:srgbClr val="182947"/>
                </a:solidFill>
                <a:latin typeface="Times New Roman" pitchFamily="18" charset="0"/>
                <a:ea typeface="Proxima Nova"/>
                <a:cs typeface="Times New Roman" pitchFamily="18" charset="0"/>
                <a:sym typeface="Proxima Nova"/>
              </a:rPr>
              <a:t>КУпАП </a:t>
            </a:r>
            <a:endParaRPr sz="1600" dirty="0">
              <a:latin typeface="Times New Roman" pitchFamily="18" charset="0"/>
              <a:cs typeface="Times New Roman" pitchFamily="18" charset="0"/>
            </a:endParaRPr>
          </a:p>
          <a:p>
            <a:r>
              <a:rPr lang="uk-UA" sz="1600" dirty="0" smtClean="0">
                <a:solidFill>
                  <a:srgbClr val="182947"/>
                </a:solidFill>
                <a:latin typeface="Times New Roman" pitchFamily="18" charset="0"/>
                <a:cs typeface="Times New Roman" pitchFamily="18" charset="0"/>
              </a:rPr>
              <a:t>Порушення водієм правил керування транспортним засобом, правил користування ременем безпеки або мотошоломами</a:t>
            </a:r>
            <a:endParaRPr lang="uk-UA" sz="1600" dirty="0">
              <a:solidFill>
                <a:srgbClr val="182947"/>
              </a:solidFill>
              <a:latin typeface="Times New Roman" pitchFamily="18" charset="0"/>
              <a:cs typeface="Times New Roman" pitchFamily="18" charset="0"/>
            </a:endParaRPr>
          </a:p>
        </p:txBody>
      </p:sp>
      <p:sp>
        <p:nvSpPr>
          <p:cNvPr id="253" name="Google Shape;253;p11"/>
          <p:cNvSpPr txBox="1"/>
          <p:nvPr/>
        </p:nvSpPr>
        <p:spPr>
          <a:xfrm>
            <a:off x="280149" y="3737470"/>
            <a:ext cx="9727791"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b="1" dirty="0" smtClean="0">
                <a:solidFill>
                  <a:srgbClr val="182947"/>
                </a:solidFill>
                <a:latin typeface="Times New Roman" pitchFamily="18" charset="0"/>
                <a:ea typeface="Proxima Nova"/>
                <a:cs typeface="Times New Roman" pitchFamily="18" charset="0"/>
                <a:sym typeface="Proxima Nova"/>
              </a:rPr>
              <a:t>ст. 122 ч.2 КУпАП </a:t>
            </a:r>
          </a:p>
          <a:p>
            <a:pPr marL="0" marR="0" lvl="0" indent="0" algn="l" rtl="0">
              <a:spcBef>
                <a:spcPts val="0"/>
              </a:spcBef>
              <a:spcAft>
                <a:spcPts val="0"/>
              </a:spcAft>
              <a:buNone/>
            </a:pPr>
            <a:r>
              <a:rPr lang="uk-UA" sz="1600" dirty="0" smtClean="0">
                <a:solidFill>
                  <a:srgbClr val="182947"/>
                </a:solidFill>
                <a:latin typeface="Times New Roman" pitchFamily="18" charset="0"/>
                <a:ea typeface="Proxima Nova"/>
                <a:cs typeface="Times New Roman" pitchFamily="18" charset="0"/>
                <a:sym typeface="Proxima Nova"/>
              </a:rPr>
              <a:t>Порушення правил проїзду перехресть, зупинок ТЗ, проїзд на заборонений сигнал світлофора або жест регулювальника, порушень правил обгону і зустрічного роз'їзду, безпечної дистанції або інтервалу, користування зовнішніми освітлювальними приладами або попереджувальними сигналами при початку або зміні його руху.</a:t>
            </a:r>
            <a:endParaRPr sz="1600" dirty="0">
              <a:latin typeface="Times New Roman" pitchFamily="18" charset="0"/>
              <a:cs typeface="Times New Roman" pitchFamily="18" charset="0"/>
            </a:endParaRPr>
          </a:p>
          <a:p>
            <a:pPr marL="0" marR="0" lvl="0" indent="0" algn="l" rtl="0">
              <a:spcBef>
                <a:spcPts val="0"/>
              </a:spcBef>
              <a:spcAft>
                <a:spcPts val="0"/>
              </a:spcAft>
              <a:buNone/>
            </a:pPr>
            <a:endParaRPr sz="1600" dirty="0">
              <a:latin typeface="Times New Roman" pitchFamily="18" charset="0"/>
              <a:cs typeface="Times New Roman" pitchFamily="18" charset="0"/>
            </a:endParaRPr>
          </a:p>
        </p:txBody>
      </p:sp>
      <p:pic>
        <p:nvPicPr>
          <p:cNvPr id="257" name="Google Shape;257;p11"/>
          <p:cNvPicPr preferRelativeResize="0"/>
          <p:nvPr/>
        </p:nvPicPr>
        <p:blipFill rotWithShape="1">
          <a:blip r:embed="rId4">
            <a:alphaModFix/>
          </a:blip>
          <a:srcRect/>
          <a:stretch/>
        </p:blipFill>
        <p:spPr>
          <a:xfrm>
            <a:off x="10492904" y="1938516"/>
            <a:ext cx="870468" cy="889541"/>
          </a:xfrm>
          <a:prstGeom prst="rect">
            <a:avLst/>
          </a:prstGeom>
          <a:noFill/>
          <a:ln>
            <a:noFill/>
          </a:ln>
        </p:spPr>
      </p:pic>
      <p:sp>
        <p:nvSpPr>
          <p:cNvPr id="15" name="Google Shape;185;p7"/>
          <p:cNvSpPr txBox="1"/>
          <p:nvPr/>
        </p:nvSpPr>
        <p:spPr>
          <a:xfrm>
            <a:off x="10593862" y="3269617"/>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3</a:t>
            </a:r>
            <a:endParaRPr sz="2000" dirty="0">
              <a:solidFill>
                <a:srgbClr val="182947"/>
              </a:solidFill>
              <a:latin typeface="Proxima Nova" panose="020B0604020202020204" charset="0"/>
              <a:ea typeface="Proxima Nova"/>
              <a:cs typeface="Proxima Nova"/>
              <a:sym typeface="Proxima Nova"/>
            </a:endParaRPr>
          </a:p>
        </p:txBody>
      </p:sp>
      <p:sp>
        <p:nvSpPr>
          <p:cNvPr id="16" name="Google Shape;185;p7"/>
          <p:cNvSpPr txBox="1"/>
          <p:nvPr/>
        </p:nvSpPr>
        <p:spPr>
          <a:xfrm>
            <a:off x="10618427" y="4367928"/>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20</a:t>
            </a:r>
            <a:endParaRPr sz="2000" dirty="0">
              <a:solidFill>
                <a:srgbClr val="182947"/>
              </a:solidFill>
              <a:latin typeface="Proxima Nova" panose="020B0604020202020204" charset="0"/>
              <a:ea typeface="Proxima Nova"/>
              <a:cs typeface="Proxima Nova"/>
              <a:sym typeface="Proxima Nova"/>
            </a:endParaRPr>
          </a:p>
        </p:txBody>
      </p:sp>
      <p:sp>
        <p:nvSpPr>
          <p:cNvPr id="17" name="Google Shape;185;p7"/>
          <p:cNvSpPr txBox="1"/>
          <p:nvPr/>
        </p:nvSpPr>
        <p:spPr>
          <a:xfrm>
            <a:off x="10628367" y="5307213"/>
            <a:ext cx="99603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5</a:t>
            </a:r>
            <a:endParaRPr sz="2000" dirty="0">
              <a:solidFill>
                <a:srgbClr val="182947"/>
              </a:solidFill>
              <a:latin typeface="Proxima Nova" panose="020B0604020202020204" charset="0"/>
              <a:ea typeface="Proxima Nova"/>
              <a:cs typeface="Proxima Nova"/>
              <a:sym typeface="Proxima Nova"/>
            </a:endParaRPr>
          </a:p>
        </p:txBody>
      </p:sp>
      <p:sp>
        <p:nvSpPr>
          <p:cNvPr id="13" name="Прямоугольник 12"/>
          <p:cNvSpPr/>
          <p:nvPr/>
        </p:nvSpPr>
        <p:spPr>
          <a:xfrm>
            <a:off x="314738" y="4997799"/>
            <a:ext cx="10300253" cy="830997"/>
          </a:xfrm>
          <a:prstGeom prst="rect">
            <a:avLst/>
          </a:prstGeom>
        </p:spPr>
        <p:txBody>
          <a:bodyPr wrap="square">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126 КУпАП</a:t>
            </a:r>
            <a:endParaRPr lang="ru-RU" sz="1600" dirty="0" smtClean="0">
              <a:latin typeface="Times New Roman" pitchFamily="18" charset="0"/>
              <a:cs typeface="Times New Roman" pitchFamily="18" charset="0"/>
            </a:endParaRPr>
          </a:p>
          <a:p>
            <a:r>
              <a:rPr lang="uk-UA" sz="1600" dirty="0" smtClean="0">
                <a:solidFill>
                  <a:srgbClr val="182947"/>
                </a:solidFill>
                <a:latin typeface="Times New Roman" pitchFamily="18" charset="0"/>
                <a:cs typeface="Times New Roman" pitchFamily="18" charset="0"/>
              </a:rPr>
              <a:t>Керування транспортним засобом, яка не має відповідних документів на права керування або не пред'явила їх для перевірки, або стосовно якої встановлено тимчасове обмеження у праві керування транспортним засобом</a:t>
            </a:r>
            <a:endParaRPr lang="uk-UA" sz="1600" dirty="0">
              <a:solidFill>
                <a:srgbClr val="182947"/>
              </a:solidFill>
              <a:latin typeface="Times New Roman" pitchFamily="18" charset="0"/>
              <a:cs typeface="Times New Roman" pitchFamily="18" charset="0"/>
            </a:endParaRPr>
          </a:p>
        </p:txBody>
      </p:sp>
      <p:sp>
        <p:nvSpPr>
          <p:cNvPr id="14" name="Прямоугольник 13"/>
          <p:cNvSpPr/>
          <p:nvPr/>
        </p:nvSpPr>
        <p:spPr>
          <a:xfrm>
            <a:off x="308113" y="5685207"/>
            <a:ext cx="10277061" cy="830997"/>
          </a:xfrm>
          <a:prstGeom prst="rect">
            <a:avLst/>
          </a:prstGeom>
        </p:spPr>
        <p:txBody>
          <a:bodyPr wrap="square">
            <a:spAutoFit/>
          </a:bodyPr>
          <a:lstStyle/>
          <a:p>
            <a:pPr lvl="0"/>
            <a:r>
              <a:rPr lang="ru-RU" sz="1600" b="1" dirty="0" smtClean="0">
                <a:solidFill>
                  <a:srgbClr val="182947"/>
                </a:solidFill>
                <a:latin typeface="Times New Roman" pitchFamily="18" charset="0"/>
                <a:ea typeface="Proxima Nova"/>
                <a:cs typeface="Times New Roman" pitchFamily="18" charset="0"/>
                <a:sym typeface="Proxima Nova"/>
              </a:rPr>
              <a:t>ст. 131 - 1 КУпАП</a:t>
            </a:r>
            <a:endParaRPr lang="ru-RU" sz="1600" dirty="0" smtClean="0">
              <a:latin typeface="Times New Roman" pitchFamily="18" charset="0"/>
              <a:cs typeface="Times New Roman" pitchFamily="18" charset="0"/>
            </a:endParaRPr>
          </a:p>
          <a:p>
            <a:r>
              <a:rPr lang="uk-UA" sz="1600" dirty="0" smtClean="0">
                <a:solidFill>
                  <a:srgbClr val="182947"/>
                </a:solidFill>
                <a:latin typeface="Times New Roman" pitchFamily="18" charset="0"/>
                <a:cs typeface="Times New Roman" pitchFamily="18" charset="0"/>
              </a:rPr>
              <a:t>Порушення правил дорожнього перевезення небезпечних вантажів та правил проїзду великогабаритних і великовагових транспортних засобів автомобільними дорогами, вулицями та залізничними переїздами</a:t>
            </a:r>
            <a:endParaRPr lang="uk-UA" sz="1600" dirty="0">
              <a:solidFill>
                <a:srgbClr val="182947"/>
              </a:solidFill>
              <a:latin typeface="Times New Roman" pitchFamily="18" charset="0"/>
              <a:cs typeface="Times New Roman" pitchFamily="18" charset="0"/>
            </a:endParaRPr>
          </a:p>
        </p:txBody>
      </p:sp>
      <p:sp>
        <p:nvSpPr>
          <p:cNvPr id="18" name="Прямоугольник 17"/>
          <p:cNvSpPr/>
          <p:nvPr/>
        </p:nvSpPr>
        <p:spPr>
          <a:xfrm>
            <a:off x="10700870" y="5988494"/>
            <a:ext cx="282450" cy="400110"/>
          </a:xfrm>
          <a:prstGeom prst="rect">
            <a:avLst/>
          </a:prstGeom>
        </p:spPr>
        <p:txBody>
          <a:bodyPr wrap="none">
            <a:spAutoFit/>
          </a:bodyPr>
          <a:lstStyle/>
          <a:p>
            <a:pPr lvl="0"/>
            <a:r>
              <a:rPr lang="uk-UA" sz="2000" dirty="0" smtClean="0">
                <a:solidFill>
                  <a:srgbClr val="182947"/>
                </a:solidFill>
                <a:latin typeface="Proxima Nova" panose="020B0604020202020204" charset="0"/>
                <a:ea typeface="Proxima Nova"/>
                <a:cs typeface="Proxima Nova"/>
                <a:sym typeface="Proxima Nova"/>
              </a:rPr>
              <a:t>1</a:t>
            </a:r>
            <a:endParaRPr lang="uk-UA" sz="2000" dirty="0">
              <a:solidFill>
                <a:srgbClr val="182947"/>
              </a:solidFill>
              <a:latin typeface="Proxima Nova" panose="020B0604020202020204" charset="0"/>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2"/>
          <p:cNvPicPr preferRelativeResize="0"/>
          <p:nvPr/>
        </p:nvPicPr>
        <p:blipFill rotWithShape="1">
          <a:blip r:embed="rId3">
            <a:alphaModFix/>
          </a:blip>
          <a:srcRect/>
          <a:stretch/>
        </p:blipFill>
        <p:spPr>
          <a:xfrm>
            <a:off x="0" y="40"/>
            <a:ext cx="12192074" cy="6857960"/>
          </a:xfrm>
          <a:prstGeom prst="rect">
            <a:avLst/>
          </a:prstGeom>
          <a:noFill/>
          <a:ln>
            <a:noFill/>
          </a:ln>
        </p:spPr>
      </p:pic>
      <p:sp>
        <p:nvSpPr>
          <p:cNvPr id="265" name="Google Shape;265;p12"/>
          <p:cNvSpPr/>
          <p:nvPr/>
        </p:nvSpPr>
        <p:spPr>
          <a:xfrm>
            <a:off x="1214419" y="1849431"/>
            <a:ext cx="55977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у сфері дозвільної системи</a:t>
            </a:r>
            <a:endParaRPr sz="2800" dirty="0">
              <a:solidFill>
                <a:srgbClr val="182947"/>
              </a:solidFill>
              <a:latin typeface="Proxima Nova" panose="020B0604020202020204" charset="0"/>
              <a:ea typeface="Proxima Nova"/>
              <a:cs typeface="Proxima Nova"/>
              <a:sym typeface="Proxima Nova"/>
            </a:endParaRPr>
          </a:p>
        </p:txBody>
      </p:sp>
      <p:cxnSp>
        <p:nvCxnSpPr>
          <p:cNvPr id="266" name="Google Shape;266;p12"/>
          <p:cNvCxnSpPr/>
          <p:nvPr/>
        </p:nvCxnSpPr>
        <p:spPr>
          <a:xfrm>
            <a:off x="1308463" y="2451802"/>
            <a:ext cx="5257297" cy="191"/>
          </a:xfrm>
          <a:prstGeom prst="straightConnector1">
            <a:avLst/>
          </a:prstGeom>
          <a:noFill/>
          <a:ln w="28575" cap="flat" cmpd="sng">
            <a:solidFill>
              <a:schemeClr val="accent4"/>
            </a:solidFill>
            <a:prstDash val="solid"/>
            <a:miter lim="800000"/>
            <a:headEnd type="none" w="sm" len="sm"/>
            <a:tailEnd type="none" w="sm" len="sm"/>
          </a:ln>
        </p:spPr>
      </p:cxnSp>
      <p:pic>
        <p:nvPicPr>
          <p:cNvPr id="267" name="Google Shape;267;p12"/>
          <p:cNvPicPr preferRelativeResize="0"/>
          <p:nvPr/>
        </p:nvPicPr>
        <p:blipFill rotWithShape="1">
          <a:blip r:embed="rId4">
            <a:alphaModFix/>
          </a:blip>
          <a:srcRect/>
          <a:stretch/>
        </p:blipFill>
        <p:spPr>
          <a:xfrm>
            <a:off x="279857" y="1849431"/>
            <a:ext cx="824950" cy="851873"/>
          </a:xfrm>
          <a:prstGeom prst="rect">
            <a:avLst/>
          </a:prstGeom>
          <a:noFill/>
          <a:ln>
            <a:noFill/>
          </a:ln>
        </p:spPr>
      </p:pic>
      <p:sp>
        <p:nvSpPr>
          <p:cNvPr id="268" name="Google Shape;268;p12"/>
          <p:cNvSpPr txBox="1"/>
          <p:nvPr/>
        </p:nvSpPr>
        <p:spPr>
          <a:xfrm>
            <a:off x="638043" y="3285579"/>
            <a:ext cx="490070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Перевірено власників зброї</a:t>
            </a:r>
            <a:endParaRPr dirty="0">
              <a:latin typeface="Proxima Nova" panose="020B0604020202020204" charset="0"/>
            </a:endParaRPr>
          </a:p>
        </p:txBody>
      </p:sp>
      <p:sp>
        <p:nvSpPr>
          <p:cNvPr id="269" name="Google Shape;269;p12"/>
          <p:cNvSpPr txBox="1"/>
          <p:nvPr/>
        </p:nvSpPr>
        <p:spPr>
          <a:xfrm>
            <a:off x="2141499" y="4635845"/>
            <a:ext cx="2002704" cy="70784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Times New Roman" pitchFamily="18" charset="0"/>
                <a:ea typeface="Proxima Nova"/>
                <a:cs typeface="Times New Roman" pitchFamily="18" charset="0"/>
                <a:sym typeface="Proxima Nova"/>
              </a:rPr>
              <a:t>12</a:t>
            </a:r>
            <a:endParaRPr sz="4000" dirty="0">
              <a:solidFill>
                <a:schemeClr val="tx1"/>
              </a:solidFill>
              <a:latin typeface="Times New Roman" pitchFamily="18" charset="0"/>
              <a:ea typeface="Proxima Nova"/>
              <a:cs typeface="Times New Roman" pitchFamily="18" charset="0"/>
              <a:sym typeface="Proxima Nova"/>
            </a:endParaRPr>
          </a:p>
        </p:txBody>
      </p:sp>
      <p:sp>
        <p:nvSpPr>
          <p:cNvPr id="270" name="Google Shape;270;p12"/>
          <p:cNvSpPr txBox="1"/>
          <p:nvPr/>
        </p:nvSpPr>
        <p:spPr>
          <a:xfrm>
            <a:off x="10834146" y="2762399"/>
            <a:ext cx="93739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rgbClr val="182947"/>
                </a:solidFill>
                <a:latin typeface="Proxima Nova" panose="020B0604020202020204" charset="0"/>
                <a:ea typeface="Proxima Nova"/>
                <a:cs typeface="Proxima Nova"/>
                <a:sym typeface="Proxima Nova"/>
              </a:rPr>
              <a:t>4</a:t>
            </a:r>
            <a:endParaRPr sz="2800" dirty="0">
              <a:solidFill>
                <a:srgbClr val="182947"/>
              </a:solidFill>
              <a:latin typeface="Proxima Nova" panose="020B0604020202020204" charset="0"/>
              <a:ea typeface="Proxima Nova"/>
              <a:cs typeface="Proxima Nova"/>
              <a:sym typeface="Proxima Nova"/>
            </a:endParaRPr>
          </a:p>
        </p:txBody>
      </p:sp>
      <p:sp>
        <p:nvSpPr>
          <p:cNvPr id="272" name="Google Shape;272;p12"/>
          <p:cNvSpPr txBox="1"/>
          <p:nvPr/>
        </p:nvSpPr>
        <p:spPr>
          <a:xfrm>
            <a:off x="6565760" y="2851773"/>
            <a:ext cx="4818847" cy="1200288"/>
          </a:xfrm>
          <a:prstGeom prst="rect">
            <a:avLst/>
          </a:prstGeom>
          <a:noFill/>
          <a:ln>
            <a:noFill/>
          </a:ln>
        </p:spPr>
        <p:txBody>
          <a:bodyPr spcFirstLastPara="1" wrap="square" lIns="91425" tIns="45700" rIns="91425" bIns="45700" anchor="t" anchorCtr="0">
            <a:spAutoFit/>
          </a:bodyPr>
          <a:lstStyle/>
          <a:p>
            <a:pPr lvl="0"/>
            <a:r>
              <a:rPr lang="uk-UA" sz="1800" b="1" dirty="0" smtClean="0">
                <a:solidFill>
                  <a:srgbClr val="182947"/>
                </a:solidFill>
                <a:latin typeface="Proxima Nova" panose="020B0604020202020204" charset="0"/>
                <a:ea typeface="Proxima Nova"/>
                <a:cs typeface="Proxima Nova"/>
                <a:sym typeface="Proxima Nova"/>
              </a:rPr>
              <a:t>СТ. 192 КУпАП</a:t>
            </a:r>
            <a:endParaRPr lang="uk-UA" sz="1800" dirty="0" smtClean="0">
              <a:latin typeface="Proxima Nova" panose="020B0604020202020204" charset="0"/>
            </a:endParaRPr>
          </a:p>
          <a:p>
            <a:pPr lvl="0"/>
            <a:r>
              <a:rPr lang="uk-UA" sz="1800" dirty="0" smtClean="0">
                <a:solidFill>
                  <a:srgbClr val="182947"/>
                </a:solidFill>
                <a:latin typeface="Proxima Nova" panose="020B0604020202020204" charset="0"/>
                <a:ea typeface="Proxima Nova"/>
                <a:cs typeface="Proxima Nova"/>
                <a:sym typeface="Proxima Nova"/>
              </a:rPr>
              <a:t>Порушення громадянами</a:t>
            </a:r>
            <a:endParaRPr lang="uk-UA" sz="1800" dirty="0" smtClean="0">
              <a:latin typeface="Proxima Nova" panose="020B0604020202020204" charset="0"/>
            </a:endParaRPr>
          </a:p>
          <a:p>
            <a:pPr lvl="0"/>
            <a:r>
              <a:rPr lang="uk-UA" sz="1800" dirty="0" smtClean="0">
                <a:solidFill>
                  <a:srgbClr val="182947"/>
                </a:solidFill>
                <a:latin typeface="Proxima Nova" panose="020B0604020202020204" charset="0"/>
                <a:ea typeface="Proxima Nova"/>
                <a:cs typeface="Proxima Nova"/>
                <a:sym typeface="Proxima Nova"/>
              </a:rPr>
              <a:t>строків реєстрації (перереєстрації) </a:t>
            </a:r>
          </a:p>
          <a:p>
            <a:pPr lvl="0"/>
            <a:r>
              <a:rPr lang="uk-UA" sz="1800" dirty="0" smtClean="0">
                <a:solidFill>
                  <a:srgbClr val="182947"/>
                </a:solidFill>
                <a:latin typeface="Proxima Nova" panose="020B0604020202020204" charset="0"/>
                <a:ea typeface="Proxima Nova"/>
                <a:cs typeface="Proxima Nova"/>
                <a:sym typeface="Proxima Nova"/>
              </a:rPr>
              <a:t>зброї і правил взяття її на облік</a:t>
            </a:r>
            <a:endParaRPr lang="uk-UA" sz="1800" dirty="0">
              <a:solidFill>
                <a:srgbClr val="182947"/>
              </a:solidFill>
              <a:latin typeface="Proxima Nova" panose="020B0604020202020204" charset="0"/>
              <a:ea typeface="Proxima Nova"/>
              <a:cs typeface="Proxima Nova"/>
              <a:sym typeface="Proxima Nova"/>
            </a:endParaRPr>
          </a:p>
        </p:txBody>
      </p:sp>
      <p:sp>
        <p:nvSpPr>
          <p:cNvPr id="20" name="Google Shape;248;p11"/>
          <p:cNvSpPr txBox="1"/>
          <p:nvPr/>
        </p:nvSpPr>
        <p:spPr>
          <a:xfrm>
            <a:off x="260271" y="579421"/>
            <a:ext cx="566853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ПРОФІЛАКТИЧНА РОБОТА</a:t>
            </a:r>
            <a:endParaRPr sz="2800" dirty="0">
              <a:solidFill>
                <a:schemeClr val="lt1"/>
              </a:solidFill>
              <a:latin typeface="Proxima Nova" panose="020B0604020202020204" charset="0"/>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4"/>
          <p:cNvPicPr preferRelativeResize="0"/>
          <p:nvPr/>
        </p:nvPicPr>
        <p:blipFill rotWithShape="1">
          <a:blip r:embed="rId3">
            <a:alphaModFix/>
          </a:blip>
          <a:srcRect/>
          <a:stretch/>
        </p:blipFill>
        <p:spPr>
          <a:xfrm>
            <a:off x="0" y="0"/>
            <a:ext cx="12258677" cy="6857960"/>
          </a:xfrm>
          <a:prstGeom prst="rect">
            <a:avLst/>
          </a:prstGeom>
          <a:noFill/>
          <a:ln>
            <a:noFill/>
          </a:ln>
        </p:spPr>
      </p:pic>
      <p:sp>
        <p:nvSpPr>
          <p:cNvPr id="314" name="Google Shape;314;p14"/>
          <p:cNvSpPr txBox="1"/>
          <p:nvPr/>
        </p:nvSpPr>
        <p:spPr>
          <a:xfrm>
            <a:off x="260271" y="579421"/>
            <a:ext cx="548981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ПРОФІЛАКТИЧНА РОБОТА</a:t>
            </a:r>
            <a:endParaRPr sz="2800" dirty="0">
              <a:solidFill>
                <a:schemeClr val="lt1"/>
              </a:solidFill>
              <a:latin typeface="Proxima Nova" panose="020B0604020202020204" charset="0"/>
              <a:ea typeface="Proxima Nova"/>
              <a:cs typeface="Proxima Nova"/>
              <a:sym typeface="Proxima Nova"/>
            </a:endParaRPr>
          </a:p>
        </p:txBody>
      </p:sp>
      <p:pic>
        <p:nvPicPr>
          <p:cNvPr id="315" name="Google Shape;315;p14"/>
          <p:cNvPicPr preferRelativeResize="0"/>
          <p:nvPr/>
        </p:nvPicPr>
        <p:blipFill rotWithShape="1">
          <a:blip r:embed="rId4">
            <a:alphaModFix/>
          </a:blip>
          <a:srcRect/>
          <a:stretch/>
        </p:blipFill>
        <p:spPr>
          <a:xfrm>
            <a:off x="5647068" y="1860991"/>
            <a:ext cx="904876" cy="904876"/>
          </a:xfrm>
          <a:prstGeom prst="rect">
            <a:avLst/>
          </a:prstGeom>
          <a:noFill/>
          <a:ln>
            <a:noFill/>
          </a:ln>
        </p:spPr>
      </p:pic>
      <p:sp>
        <p:nvSpPr>
          <p:cNvPr id="316" name="Google Shape;316;p14"/>
          <p:cNvSpPr txBox="1"/>
          <p:nvPr/>
        </p:nvSpPr>
        <p:spPr>
          <a:xfrm>
            <a:off x="3408089" y="2768438"/>
            <a:ext cx="533008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Виступи перед громадою</a:t>
            </a:r>
            <a:endParaRPr sz="2800" dirty="0">
              <a:solidFill>
                <a:srgbClr val="182947"/>
              </a:solidFill>
              <a:latin typeface="Proxima Nova" panose="020B0604020202020204" charset="0"/>
              <a:ea typeface="Proxima Nova"/>
              <a:cs typeface="Proxima Nova"/>
              <a:sym typeface="Proxima Nova"/>
            </a:endParaRPr>
          </a:p>
        </p:txBody>
      </p:sp>
      <p:cxnSp>
        <p:nvCxnSpPr>
          <p:cNvPr id="317" name="Google Shape;317;p14"/>
          <p:cNvCxnSpPr/>
          <p:nvPr/>
        </p:nvCxnSpPr>
        <p:spPr>
          <a:xfrm rot="10800000">
            <a:off x="6099507" y="3707674"/>
            <a:ext cx="0" cy="2992994"/>
          </a:xfrm>
          <a:prstGeom prst="straightConnector1">
            <a:avLst/>
          </a:prstGeom>
          <a:noFill/>
          <a:ln w="28575" cap="flat" cmpd="sng">
            <a:solidFill>
              <a:schemeClr val="accent4"/>
            </a:solidFill>
            <a:prstDash val="solid"/>
            <a:miter lim="800000"/>
            <a:headEnd type="none" w="sm" len="sm"/>
            <a:tailEnd type="none" w="sm" len="sm"/>
          </a:ln>
        </p:spPr>
      </p:cxnSp>
      <p:sp>
        <p:nvSpPr>
          <p:cNvPr id="318" name="Google Shape;318;p14"/>
          <p:cNvSpPr txBox="1"/>
          <p:nvPr/>
        </p:nvSpPr>
        <p:spPr>
          <a:xfrm>
            <a:off x="938342" y="3657115"/>
            <a:ext cx="3483646" cy="646331"/>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В органах державної влади</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та місцевого самоврядування</a:t>
            </a:r>
            <a:endParaRPr sz="1800" dirty="0">
              <a:solidFill>
                <a:srgbClr val="182947"/>
              </a:solidFill>
              <a:latin typeface="Proxima Nova" panose="020B0604020202020204" charset="0"/>
              <a:ea typeface="Proxima Nova"/>
              <a:cs typeface="Proxima Nova"/>
              <a:sym typeface="Proxima Nova"/>
            </a:endParaRPr>
          </a:p>
        </p:txBody>
      </p:sp>
      <p:sp>
        <p:nvSpPr>
          <p:cNvPr id="319" name="Google Shape;319;p14"/>
          <p:cNvSpPr txBox="1"/>
          <p:nvPr/>
        </p:nvSpPr>
        <p:spPr>
          <a:xfrm>
            <a:off x="7548677" y="3657114"/>
            <a:ext cx="3260829"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У приватних підприємствах,</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установах та організаціях</a:t>
            </a:r>
            <a:endParaRPr sz="1800" dirty="0">
              <a:solidFill>
                <a:srgbClr val="182947"/>
              </a:solidFill>
              <a:latin typeface="Proxima Nova" panose="020B0604020202020204" charset="0"/>
              <a:ea typeface="Proxima Nova"/>
              <a:cs typeface="Proxima Nova"/>
              <a:sym typeface="Proxima Nova"/>
            </a:endParaRPr>
          </a:p>
        </p:txBody>
      </p:sp>
      <p:sp>
        <p:nvSpPr>
          <p:cNvPr id="12" name="Google Shape;333;p15"/>
          <p:cNvSpPr txBox="1"/>
          <p:nvPr/>
        </p:nvSpPr>
        <p:spPr>
          <a:xfrm>
            <a:off x="1818891" y="4702868"/>
            <a:ext cx="145584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3</a:t>
            </a:r>
            <a:endParaRPr sz="4000" dirty="0">
              <a:solidFill>
                <a:schemeClr val="tx1"/>
              </a:solidFill>
              <a:latin typeface="Proxima Nova" panose="020B0604020202020204" charset="0"/>
              <a:ea typeface="Proxima Nova"/>
              <a:cs typeface="Proxima Nova"/>
              <a:sym typeface="Proxima Nova"/>
            </a:endParaRPr>
          </a:p>
        </p:txBody>
      </p:sp>
      <p:sp>
        <p:nvSpPr>
          <p:cNvPr id="13" name="Google Shape;333;p15"/>
          <p:cNvSpPr txBox="1"/>
          <p:nvPr/>
        </p:nvSpPr>
        <p:spPr>
          <a:xfrm>
            <a:off x="8451167" y="4706399"/>
            <a:ext cx="145584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6</a:t>
            </a:r>
            <a:endParaRPr sz="4000" dirty="0">
              <a:solidFill>
                <a:schemeClr val="tx1"/>
              </a:solidFill>
              <a:latin typeface="Proxima Nova" panose="020B0604020202020204" charset="0"/>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15"/>
          <p:cNvPicPr preferRelativeResize="0"/>
          <p:nvPr/>
        </p:nvPicPr>
        <p:blipFill rotWithShape="1">
          <a:blip r:embed="rId3">
            <a:alphaModFix/>
          </a:blip>
          <a:srcRect/>
          <a:stretch/>
        </p:blipFill>
        <p:spPr>
          <a:xfrm>
            <a:off x="238539" y="81"/>
            <a:ext cx="12192000" cy="6857919"/>
          </a:xfrm>
          <a:prstGeom prst="rect">
            <a:avLst/>
          </a:prstGeom>
          <a:noFill/>
          <a:ln>
            <a:noFill/>
          </a:ln>
        </p:spPr>
      </p:pic>
      <p:pic>
        <p:nvPicPr>
          <p:cNvPr id="327" name="Google Shape;327;p15"/>
          <p:cNvPicPr preferRelativeResize="0"/>
          <p:nvPr/>
        </p:nvPicPr>
        <p:blipFill rotWithShape="1">
          <a:blip r:embed="rId4">
            <a:alphaModFix/>
          </a:blip>
          <a:srcRect/>
          <a:stretch/>
        </p:blipFill>
        <p:spPr>
          <a:xfrm>
            <a:off x="1386689" y="2341314"/>
            <a:ext cx="834886" cy="834886"/>
          </a:xfrm>
          <a:prstGeom prst="rect">
            <a:avLst/>
          </a:prstGeom>
          <a:noFill/>
          <a:ln>
            <a:noFill/>
          </a:ln>
        </p:spPr>
      </p:pic>
      <p:pic>
        <p:nvPicPr>
          <p:cNvPr id="328" name="Google Shape;328;p15"/>
          <p:cNvPicPr preferRelativeResize="0"/>
          <p:nvPr/>
        </p:nvPicPr>
        <p:blipFill rotWithShape="1">
          <a:blip r:embed="rId5">
            <a:alphaModFix/>
          </a:blip>
          <a:srcRect/>
          <a:stretch/>
        </p:blipFill>
        <p:spPr>
          <a:xfrm>
            <a:off x="9729378" y="2341314"/>
            <a:ext cx="938892" cy="938892"/>
          </a:xfrm>
          <a:prstGeom prst="rect">
            <a:avLst/>
          </a:prstGeom>
          <a:noFill/>
          <a:ln>
            <a:noFill/>
          </a:ln>
        </p:spPr>
      </p:pic>
      <p:pic>
        <p:nvPicPr>
          <p:cNvPr id="329" name="Google Shape;329;p15"/>
          <p:cNvPicPr preferRelativeResize="0"/>
          <p:nvPr/>
        </p:nvPicPr>
        <p:blipFill rotWithShape="1">
          <a:blip r:embed="rId6">
            <a:alphaModFix/>
          </a:blip>
          <a:srcRect/>
          <a:stretch/>
        </p:blipFill>
        <p:spPr>
          <a:xfrm>
            <a:off x="5638240" y="2345634"/>
            <a:ext cx="834886" cy="834886"/>
          </a:xfrm>
          <a:prstGeom prst="rect">
            <a:avLst/>
          </a:prstGeom>
          <a:noFill/>
          <a:ln>
            <a:noFill/>
          </a:ln>
        </p:spPr>
      </p:pic>
      <p:sp>
        <p:nvSpPr>
          <p:cNvPr id="330" name="Google Shape;330;p15"/>
          <p:cNvSpPr txBox="1"/>
          <p:nvPr/>
        </p:nvSpPr>
        <p:spPr>
          <a:xfrm>
            <a:off x="183334" y="3284526"/>
            <a:ext cx="3344185"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Розшукали</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транспортні засоби,</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якими незаконно заволоділи</a:t>
            </a:r>
            <a:endParaRPr sz="1800" dirty="0">
              <a:solidFill>
                <a:srgbClr val="182947"/>
              </a:solidFill>
              <a:latin typeface="Proxima Nova" panose="020B0604020202020204" charset="0"/>
              <a:ea typeface="Proxima Nova"/>
              <a:cs typeface="Proxima Nova"/>
              <a:sym typeface="Proxima Nova"/>
            </a:endParaRPr>
          </a:p>
        </p:txBody>
      </p:sp>
      <p:sp>
        <p:nvSpPr>
          <p:cNvPr id="331" name="Google Shape;331;p15"/>
          <p:cNvSpPr txBox="1"/>
          <p:nvPr/>
        </p:nvSpPr>
        <p:spPr>
          <a:xfrm>
            <a:off x="4681580" y="3330691"/>
            <a:ext cx="2744662"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Затримали</a:t>
            </a:r>
            <a:endParaRPr sz="1800"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правопорушників</a:t>
            </a:r>
            <a:endParaRPr sz="1800" dirty="0">
              <a:solidFill>
                <a:srgbClr val="182947"/>
              </a:solidFill>
              <a:latin typeface="Proxima Nova" panose="020B0604020202020204" charset="0"/>
              <a:ea typeface="Proxima Nova"/>
              <a:cs typeface="Proxima Nova"/>
              <a:sym typeface="Proxima Nova"/>
            </a:endParaRPr>
          </a:p>
        </p:txBody>
      </p:sp>
      <p:sp>
        <p:nvSpPr>
          <p:cNvPr id="332" name="Google Shape;332;p15"/>
          <p:cNvSpPr txBox="1"/>
          <p:nvPr/>
        </p:nvSpPr>
        <p:spPr>
          <a:xfrm>
            <a:off x="8448514" y="3325314"/>
            <a:ext cx="3500619"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Розшукали</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осіб зниклих безвісти та</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осіб, що переховуються</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від слідства та суду</a:t>
            </a:r>
            <a:endParaRPr sz="1800" dirty="0">
              <a:solidFill>
                <a:srgbClr val="182947"/>
              </a:solidFill>
              <a:latin typeface="Proxima Nova" panose="020B0604020202020204" charset="0"/>
              <a:ea typeface="Proxima Nova"/>
              <a:cs typeface="Proxima Nova"/>
              <a:sym typeface="Proxima Nova"/>
            </a:endParaRPr>
          </a:p>
        </p:txBody>
      </p:sp>
      <p:sp>
        <p:nvSpPr>
          <p:cNvPr id="333" name="Google Shape;333;p15"/>
          <p:cNvSpPr txBox="1"/>
          <p:nvPr/>
        </p:nvSpPr>
        <p:spPr>
          <a:xfrm>
            <a:off x="1451113" y="5195569"/>
            <a:ext cx="147306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0</a:t>
            </a:r>
            <a:endParaRPr sz="4000" dirty="0">
              <a:solidFill>
                <a:schemeClr val="tx1"/>
              </a:solidFill>
              <a:latin typeface="Proxima Nova" panose="020B0604020202020204" charset="0"/>
              <a:ea typeface="Proxima Nova"/>
              <a:cs typeface="Proxima Nova"/>
              <a:sym typeface="Proxima Nova"/>
            </a:endParaRPr>
          </a:p>
        </p:txBody>
      </p:sp>
      <p:sp>
        <p:nvSpPr>
          <p:cNvPr id="334" name="Google Shape;334;p15"/>
          <p:cNvSpPr txBox="1"/>
          <p:nvPr/>
        </p:nvSpPr>
        <p:spPr>
          <a:xfrm>
            <a:off x="5665304" y="5183378"/>
            <a:ext cx="130699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4</a:t>
            </a:r>
            <a:endParaRPr sz="4000" dirty="0">
              <a:solidFill>
                <a:schemeClr val="tx1"/>
              </a:solidFill>
              <a:latin typeface="Proxima Nova" panose="020B0604020202020204" charset="0"/>
              <a:ea typeface="Proxima Nova"/>
              <a:cs typeface="Proxima Nova"/>
              <a:sym typeface="Proxima Nova"/>
            </a:endParaRPr>
          </a:p>
        </p:txBody>
      </p:sp>
      <p:sp>
        <p:nvSpPr>
          <p:cNvPr id="335" name="Google Shape;335;p15"/>
          <p:cNvSpPr txBox="1"/>
          <p:nvPr/>
        </p:nvSpPr>
        <p:spPr>
          <a:xfrm>
            <a:off x="9978887" y="5195569"/>
            <a:ext cx="140348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0</a:t>
            </a:r>
            <a:endParaRPr sz="4000" dirty="0">
              <a:solidFill>
                <a:schemeClr val="tx1"/>
              </a:solidFill>
              <a:latin typeface="Proxima Nova" panose="020B0604020202020204" charset="0"/>
              <a:ea typeface="Proxima Nova"/>
              <a:cs typeface="Proxima Nova"/>
              <a:sym typeface="Proxima Nova"/>
            </a:endParaRPr>
          </a:p>
        </p:txBody>
      </p:sp>
      <p:cxnSp>
        <p:nvCxnSpPr>
          <p:cNvPr id="336" name="Google Shape;336;p15"/>
          <p:cNvCxnSpPr/>
          <p:nvPr/>
        </p:nvCxnSpPr>
        <p:spPr>
          <a:xfrm>
            <a:off x="8101643" y="2272566"/>
            <a:ext cx="6938" cy="2258455"/>
          </a:xfrm>
          <a:prstGeom prst="straightConnector1">
            <a:avLst/>
          </a:prstGeom>
          <a:noFill/>
          <a:ln w="19050" cap="flat" cmpd="sng">
            <a:solidFill>
              <a:schemeClr val="accent4"/>
            </a:solidFill>
            <a:prstDash val="solid"/>
            <a:miter lim="800000"/>
            <a:headEnd type="none" w="sm" len="sm"/>
            <a:tailEnd type="none" w="sm" len="sm"/>
          </a:ln>
        </p:spPr>
      </p:cxnSp>
      <p:cxnSp>
        <p:nvCxnSpPr>
          <p:cNvPr id="337" name="Google Shape;337;p15"/>
          <p:cNvCxnSpPr/>
          <p:nvPr/>
        </p:nvCxnSpPr>
        <p:spPr>
          <a:xfrm>
            <a:off x="3926438" y="2272565"/>
            <a:ext cx="6938" cy="2258455"/>
          </a:xfrm>
          <a:prstGeom prst="straightConnector1">
            <a:avLst/>
          </a:prstGeom>
          <a:noFill/>
          <a:ln w="19050" cap="flat" cmpd="sng">
            <a:solidFill>
              <a:schemeClr val="accent4"/>
            </a:solidFill>
            <a:prstDash val="solid"/>
            <a:miter lim="800000"/>
            <a:headEnd type="none" w="sm" len="sm"/>
            <a:tailEnd type="none" w="sm" len="sm"/>
          </a:ln>
        </p:spPr>
      </p:cxnSp>
      <p:sp>
        <p:nvSpPr>
          <p:cNvPr id="338" name="Google Shape;338;p15"/>
          <p:cNvSpPr txBox="1"/>
          <p:nvPr/>
        </p:nvSpPr>
        <p:spPr>
          <a:xfrm>
            <a:off x="260271" y="579421"/>
            <a:ext cx="872180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РЕЗУЛЬТАТИ ДІЯЛЬНОСТІ ПОГ ЗА 2025 РІК</a:t>
            </a:r>
            <a:endParaRPr sz="2800" dirty="0">
              <a:solidFill>
                <a:schemeClr val="lt1"/>
              </a:solidFill>
              <a:latin typeface="Proxima Nova" panose="020B0604020202020204" charset="0"/>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6"/>
          <p:cNvPicPr preferRelativeResize="0"/>
          <p:nvPr/>
        </p:nvPicPr>
        <p:blipFill rotWithShape="1">
          <a:blip r:embed="rId3">
            <a:alphaModFix/>
          </a:blip>
          <a:srcRect/>
          <a:stretch/>
        </p:blipFill>
        <p:spPr>
          <a:xfrm>
            <a:off x="0" y="0"/>
            <a:ext cx="12192000" cy="6857919"/>
          </a:xfrm>
          <a:prstGeom prst="rect">
            <a:avLst/>
          </a:prstGeom>
          <a:noFill/>
          <a:ln>
            <a:noFill/>
          </a:ln>
        </p:spPr>
      </p:pic>
      <p:sp>
        <p:nvSpPr>
          <p:cNvPr id="345" name="Google Shape;345;p16"/>
          <p:cNvSpPr txBox="1"/>
          <p:nvPr/>
        </p:nvSpPr>
        <p:spPr>
          <a:xfrm>
            <a:off x="219075" y="548843"/>
            <a:ext cx="704468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КРИМІНАЛЬНІ ПРАВОПОРУШЕННЯ</a:t>
            </a:r>
            <a:endParaRPr dirty="0">
              <a:latin typeface="Proxima Nova" panose="020B0604020202020204" charset="0"/>
            </a:endParaRPr>
          </a:p>
        </p:txBody>
      </p:sp>
      <p:sp>
        <p:nvSpPr>
          <p:cNvPr id="347" name="Google Shape;347;p16"/>
          <p:cNvSpPr/>
          <p:nvPr/>
        </p:nvSpPr>
        <p:spPr>
          <a:xfrm>
            <a:off x="1482022" y="3822213"/>
            <a:ext cx="970199" cy="1271182"/>
          </a:xfrm>
          <a:custGeom>
            <a:avLst/>
            <a:gdLst/>
            <a:ahLst/>
            <a:cxnLst/>
            <a:rect l="l" t="t" r="r" b="b"/>
            <a:pathLst>
              <a:path w="787542" h="1115390" extrusionOk="0">
                <a:moveTo>
                  <a:pt x="458269" y="689116"/>
                </a:moveTo>
                <a:lnTo>
                  <a:pt x="498899" y="689116"/>
                </a:lnTo>
                <a:lnTo>
                  <a:pt x="498899" y="774841"/>
                </a:lnTo>
                <a:lnTo>
                  <a:pt x="446772" y="774841"/>
                </a:lnTo>
                <a:cubicBezTo>
                  <a:pt x="454437" y="741727"/>
                  <a:pt x="458269" y="713859"/>
                  <a:pt x="458269" y="691237"/>
                </a:cubicBezTo>
                <a:close/>
                <a:moveTo>
                  <a:pt x="636491" y="682196"/>
                </a:moveTo>
                <a:lnTo>
                  <a:pt x="650890" y="682196"/>
                </a:lnTo>
                <a:cubicBezTo>
                  <a:pt x="660340" y="682196"/>
                  <a:pt x="666777" y="683982"/>
                  <a:pt x="670200" y="687554"/>
                </a:cubicBezTo>
                <a:cubicBezTo>
                  <a:pt x="673623" y="691125"/>
                  <a:pt x="675335" y="695479"/>
                  <a:pt x="675335" y="700613"/>
                </a:cubicBezTo>
                <a:cubicBezTo>
                  <a:pt x="675335" y="705897"/>
                  <a:pt x="673363" y="710231"/>
                  <a:pt x="669419" y="713617"/>
                </a:cubicBezTo>
                <a:cubicBezTo>
                  <a:pt x="665475" y="717003"/>
                  <a:pt x="658629" y="718696"/>
                  <a:pt x="648881" y="718696"/>
                </a:cubicBezTo>
                <a:lnTo>
                  <a:pt x="636491" y="718696"/>
                </a:lnTo>
                <a:close/>
                <a:moveTo>
                  <a:pt x="284066" y="682196"/>
                </a:moveTo>
                <a:lnTo>
                  <a:pt x="298465" y="682196"/>
                </a:lnTo>
                <a:cubicBezTo>
                  <a:pt x="307915" y="682196"/>
                  <a:pt x="314352" y="683982"/>
                  <a:pt x="317775" y="687554"/>
                </a:cubicBezTo>
                <a:cubicBezTo>
                  <a:pt x="321198" y="691125"/>
                  <a:pt x="322910" y="695479"/>
                  <a:pt x="322910" y="700613"/>
                </a:cubicBezTo>
                <a:cubicBezTo>
                  <a:pt x="322910" y="705897"/>
                  <a:pt x="320938" y="710231"/>
                  <a:pt x="316994" y="713617"/>
                </a:cubicBezTo>
                <a:cubicBezTo>
                  <a:pt x="313050" y="717003"/>
                  <a:pt x="306204" y="718696"/>
                  <a:pt x="296456" y="718696"/>
                </a:cubicBezTo>
                <a:lnTo>
                  <a:pt x="284066" y="718696"/>
                </a:lnTo>
                <a:close/>
                <a:moveTo>
                  <a:pt x="585703" y="648933"/>
                </a:moveTo>
                <a:lnTo>
                  <a:pt x="585703" y="812569"/>
                </a:lnTo>
                <a:lnTo>
                  <a:pt x="636491" y="812569"/>
                </a:lnTo>
                <a:lnTo>
                  <a:pt x="636491" y="751847"/>
                </a:lnTo>
                <a:lnTo>
                  <a:pt x="664173" y="751847"/>
                </a:lnTo>
                <a:cubicBezTo>
                  <a:pt x="684562" y="751847"/>
                  <a:pt x="699724" y="747196"/>
                  <a:pt x="709658" y="737895"/>
                </a:cubicBezTo>
                <a:cubicBezTo>
                  <a:pt x="719593" y="728593"/>
                  <a:pt x="724560" y="715682"/>
                  <a:pt x="724560" y="699162"/>
                </a:cubicBezTo>
                <a:cubicBezTo>
                  <a:pt x="724560" y="683089"/>
                  <a:pt x="720002" y="670699"/>
                  <a:pt x="710886" y="661992"/>
                </a:cubicBezTo>
                <a:cubicBezTo>
                  <a:pt x="701770" y="653286"/>
                  <a:pt x="688060" y="648933"/>
                  <a:pt x="669754" y="648933"/>
                </a:cubicBezTo>
                <a:close/>
                <a:moveTo>
                  <a:pt x="412281" y="648933"/>
                </a:moveTo>
                <a:lnTo>
                  <a:pt x="412281" y="685433"/>
                </a:lnTo>
                <a:cubicBezTo>
                  <a:pt x="412281" y="718621"/>
                  <a:pt x="407556" y="748424"/>
                  <a:pt x="398105" y="774841"/>
                </a:cubicBezTo>
                <a:lnTo>
                  <a:pt x="381250" y="774841"/>
                </a:lnTo>
                <a:lnTo>
                  <a:pt x="381250" y="848176"/>
                </a:lnTo>
                <a:lnTo>
                  <a:pt x="421880" y="848176"/>
                </a:lnTo>
                <a:lnTo>
                  <a:pt x="421880" y="812569"/>
                </a:lnTo>
                <a:lnTo>
                  <a:pt x="526358" y="812569"/>
                </a:lnTo>
                <a:lnTo>
                  <a:pt x="526358" y="848176"/>
                </a:lnTo>
                <a:lnTo>
                  <a:pt x="567100" y="848176"/>
                </a:lnTo>
                <a:lnTo>
                  <a:pt x="567100" y="774841"/>
                </a:lnTo>
                <a:lnTo>
                  <a:pt x="549463" y="774841"/>
                </a:lnTo>
                <a:lnTo>
                  <a:pt x="549463" y="648933"/>
                </a:lnTo>
                <a:close/>
                <a:moveTo>
                  <a:pt x="233278" y="648933"/>
                </a:moveTo>
                <a:lnTo>
                  <a:pt x="233278" y="812569"/>
                </a:lnTo>
                <a:lnTo>
                  <a:pt x="284066" y="812569"/>
                </a:lnTo>
                <a:lnTo>
                  <a:pt x="284066" y="751847"/>
                </a:lnTo>
                <a:lnTo>
                  <a:pt x="311748" y="751847"/>
                </a:lnTo>
                <a:cubicBezTo>
                  <a:pt x="332137" y="751847"/>
                  <a:pt x="347299" y="747196"/>
                  <a:pt x="357233" y="737895"/>
                </a:cubicBezTo>
                <a:cubicBezTo>
                  <a:pt x="367168" y="728593"/>
                  <a:pt x="372135" y="715682"/>
                  <a:pt x="372135" y="699162"/>
                </a:cubicBezTo>
                <a:cubicBezTo>
                  <a:pt x="372135" y="683089"/>
                  <a:pt x="367577" y="670699"/>
                  <a:pt x="358461" y="661992"/>
                </a:cubicBezTo>
                <a:cubicBezTo>
                  <a:pt x="349345" y="653286"/>
                  <a:pt x="335635" y="648933"/>
                  <a:pt x="317329" y="648933"/>
                </a:cubicBezTo>
                <a:close/>
                <a:moveTo>
                  <a:pt x="131331" y="646142"/>
                </a:moveTo>
                <a:cubicBezTo>
                  <a:pt x="104021" y="646142"/>
                  <a:pt x="83017" y="653435"/>
                  <a:pt x="68321" y="668020"/>
                </a:cubicBezTo>
                <a:cubicBezTo>
                  <a:pt x="53624" y="682605"/>
                  <a:pt x="46275" y="703143"/>
                  <a:pt x="46275" y="729635"/>
                </a:cubicBezTo>
                <a:cubicBezTo>
                  <a:pt x="46275" y="757242"/>
                  <a:pt x="53549" y="778432"/>
                  <a:pt x="68097" y="793203"/>
                </a:cubicBezTo>
                <a:cubicBezTo>
                  <a:pt x="82645" y="807974"/>
                  <a:pt x="103053" y="815360"/>
                  <a:pt x="129322" y="815360"/>
                </a:cubicBezTo>
                <a:cubicBezTo>
                  <a:pt x="152985" y="815360"/>
                  <a:pt x="171161" y="810690"/>
                  <a:pt x="183848" y="801351"/>
                </a:cubicBezTo>
                <a:cubicBezTo>
                  <a:pt x="196536" y="792012"/>
                  <a:pt x="205410" y="779901"/>
                  <a:pt x="210470" y="765019"/>
                </a:cubicBezTo>
                <a:lnTo>
                  <a:pt x="162919" y="752182"/>
                </a:lnTo>
                <a:cubicBezTo>
                  <a:pt x="158306" y="769000"/>
                  <a:pt x="147702" y="777408"/>
                  <a:pt x="131107" y="777408"/>
                </a:cubicBezTo>
                <a:cubicBezTo>
                  <a:pt x="111760" y="777408"/>
                  <a:pt x="100709" y="766953"/>
                  <a:pt x="97956" y="746043"/>
                </a:cubicBezTo>
                <a:lnTo>
                  <a:pt x="147293" y="746043"/>
                </a:lnTo>
                <a:lnTo>
                  <a:pt x="147293" y="715682"/>
                </a:lnTo>
                <a:lnTo>
                  <a:pt x="97733" y="715682"/>
                </a:lnTo>
                <a:cubicBezTo>
                  <a:pt x="100933" y="694623"/>
                  <a:pt x="112132" y="684093"/>
                  <a:pt x="131331" y="684093"/>
                </a:cubicBezTo>
                <a:cubicBezTo>
                  <a:pt x="146288" y="684093"/>
                  <a:pt x="156259" y="690939"/>
                  <a:pt x="161245" y="704632"/>
                </a:cubicBezTo>
                <a:lnTo>
                  <a:pt x="206787" y="687330"/>
                </a:lnTo>
                <a:cubicBezTo>
                  <a:pt x="193243" y="659871"/>
                  <a:pt x="168091" y="646142"/>
                  <a:pt x="131331" y="646142"/>
                </a:cubicBezTo>
                <a:close/>
                <a:moveTo>
                  <a:pt x="182174" y="134714"/>
                </a:moveTo>
                <a:lnTo>
                  <a:pt x="275727" y="134714"/>
                </a:lnTo>
                <a:lnTo>
                  <a:pt x="275727" y="250536"/>
                </a:lnTo>
                <a:lnTo>
                  <a:pt x="228950" y="279492"/>
                </a:lnTo>
                <a:lnTo>
                  <a:pt x="182174" y="250536"/>
                </a:lnTo>
                <a:close/>
                <a:moveTo>
                  <a:pt x="233577" y="41770"/>
                </a:moveTo>
                <a:lnTo>
                  <a:pt x="190664" y="84682"/>
                </a:lnTo>
                <a:lnTo>
                  <a:pt x="114512" y="84682"/>
                </a:lnTo>
                <a:lnTo>
                  <a:pt x="114512" y="160835"/>
                </a:lnTo>
                <a:lnTo>
                  <a:pt x="71629" y="203716"/>
                </a:lnTo>
                <a:lnTo>
                  <a:pt x="114512" y="246598"/>
                </a:lnTo>
                <a:lnTo>
                  <a:pt x="114512" y="313708"/>
                </a:lnTo>
                <a:lnTo>
                  <a:pt x="181624" y="313709"/>
                </a:lnTo>
                <a:lnTo>
                  <a:pt x="233577" y="365663"/>
                </a:lnTo>
                <a:lnTo>
                  <a:pt x="285530" y="313709"/>
                </a:lnTo>
                <a:lnTo>
                  <a:pt x="343540" y="313709"/>
                </a:lnTo>
                <a:lnTo>
                  <a:pt x="343540" y="255700"/>
                </a:lnTo>
                <a:lnTo>
                  <a:pt x="395523" y="203716"/>
                </a:lnTo>
                <a:lnTo>
                  <a:pt x="343540" y="151733"/>
                </a:lnTo>
                <a:lnTo>
                  <a:pt x="343538" y="84682"/>
                </a:lnTo>
                <a:lnTo>
                  <a:pt x="276488" y="84682"/>
                </a:lnTo>
                <a:close/>
                <a:moveTo>
                  <a:pt x="0" y="5863"/>
                </a:moveTo>
                <a:lnTo>
                  <a:pt x="455068" y="5863"/>
                </a:lnTo>
                <a:lnTo>
                  <a:pt x="455068" y="342922"/>
                </a:lnTo>
                <a:lnTo>
                  <a:pt x="783778" y="342922"/>
                </a:lnTo>
                <a:lnTo>
                  <a:pt x="783778" y="1115390"/>
                </a:lnTo>
                <a:lnTo>
                  <a:pt x="0" y="1115390"/>
                </a:lnTo>
                <a:close/>
                <a:moveTo>
                  <a:pt x="494382" y="0"/>
                </a:moveTo>
                <a:lnTo>
                  <a:pt x="787542" y="305978"/>
                </a:lnTo>
                <a:lnTo>
                  <a:pt x="494382" y="305978"/>
                </a:lnTo>
                <a:close/>
              </a:path>
            </a:pathLst>
          </a:custGeom>
          <a:solidFill>
            <a:srgbClr val="1829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panose="020B0604020202020204" charset="0"/>
              <a:ea typeface="Calibri"/>
              <a:cs typeface="Calibri"/>
              <a:sym typeface="Calibri"/>
            </a:endParaRPr>
          </a:p>
        </p:txBody>
      </p:sp>
      <p:sp>
        <p:nvSpPr>
          <p:cNvPr id="348" name="Google Shape;348;p16"/>
          <p:cNvSpPr txBox="1"/>
          <p:nvPr/>
        </p:nvSpPr>
        <p:spPr>
          <a:xfrm>
            <a:off x="418948" y="2119835"/>
            <a:ext cx="326214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err="1">
                <a:solidFill>
                  <a:srgbClr val="182947"/>
                </a:solidFill>
                <a:latin typeface="Proxima Nova" panose="020B0604020202020204" charset="0"/>
                <a:ea typeface="Proxima Nova"/>
                <a:cs typeface="Proxima Nova"/>
                <a:sym typeface="Proxima Nova"/>
              </a:rPr>
              <a:t>Внесено</a:t>
            </a:r>
            <a:r>
              <a:rPr lang="uk-UA" sz="1800" dirty="0">
                <a:solidFill>
                  <a:srgbClr val="182947"/>
                </a:solidFill>
                <a:latin typeface="Proxima Nova" panose="020B0604020202020204" charset="0"/>
                <a:ea typeface="Proxima Nova"/>
                <a:cs typeface="Proxima Nova"/>
                <a:sym typeface="Proxima Nova"/>
              </a:rPr>
              <a:t> відомості до</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Єдиного реєстру досудових розслідувань</a:t>
            </a:r>
            <a:endParaRPr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за матеріалами ПОГ</a:t>
            </a:r>
            <a:endParaRPr dirty="0">
              <a:latin typeface="Proxima Nova" panose="020B0604020202020204" charset="0"/>
            </a:endParaRPr>
          </a:p>
        </p:txBody>
      </p:sp>
      <p:cxnSp>
        <p:nvCxnSpPr>
          <p:cNvPr id="349" name="Google Shape;349;p16"/>
          <p:cNvCxnSpPr/>
          <p:nvPr/>
        </p:nvCxnSpPr>
        <p:spPr>
          <a:xfrm flipH="1">
            <a:off x="3972375" y="2154177"/>
            <a:ext cx="16332" cy="4286835"/>
          </a:xfrm>
          <a:prstGeom prst="straightConnector1">
            <a:avLst/>
          </a:prstGeom>
          <a:noFill/>
          <a:ln w="19050" cap="flat" cmpd="sng">
            <a:solidFill>
              <a:schemeClr val="accent4"/>
            </a:solidFill>
            <a:prstDash val="solid"/>
            <a:miter lim="800000"/>
            <a:headEnd type="none" w="sm" len="sm"/>
            <a:tailEnd type="none" w="sm" len="sm"/>
          </a:ln>
        </p:spPr>
      </p:cxnSp>
      <p:sp>
        <p:nvSpPr>
          <p:cNvPr id="351" name="Google Shape;351;p16"/>
          <p:cNvSpPr txBox="1"/>
          <p:nvPr/>
        </p:nvSpPr>
        <p:spPr>
          <a:xfrm>
            <a:off x="1470991" y="5424743"/>
            <a:ext cx="2044306" cy="70784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10</a:t>
            </a:r>
            <a:endParaRPr sz="4000" dirty="0">
              <a:solidFill>
                <a:schemeClr val="tx1"/>
              </a:solidFill>
              <a:latin typeface="Proxima Nova" panose="020B0604020202020204" charset="0"/>
              <a:ea typeface="Proxima Nova"/>
              <a:cs typeface="Proxima Nova"/>
              <a:sym typeface="Proxima Nova"/>
            </a:endParaRPr>
          </a:p>
        </p:txBody>
      </p:sp>
      <p:sp>
        <p:nvSpPr>
          <p:cNvPr id="352" name="Google Shape;352;p16"/>
          <p:cNvSpPr txBox="1"/>
          <p:nvPr/>
        </p:nvSpPr>
        <p:spPr>
          <a:xfrm>
            <a:off x="8123444" y="2061823"/>
            <a:ext cx="3856566"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rPr>
              <a:t>Здійснено розслідувань кримінальних проступків</a:t>
            </a:r>
          </a:p>
          <a:p>
            <a:pPr marL="0" marR="0" lvl="0" indent="0" algn="ctr" rtl="0">
              <a:spcBef>
                <a:spcPts val="0"/>
              </a:spcBef>
              <a:spcAft>
                <a:spcPts val="0"/>
              </a:spcAft>
              <a:buNone/>
            </a:pPr>
            <a:r>
              <a:rPr lang="uk-UA" sz="1800" dirty="0">
                <a:solidFill>
                  <a:srgbClr val="182947"/>
                </a:solidFill>
                <a:latin typeface="Proxima Nova" panose="020B0604020202020204" charset="0"/>
              </a:rPr>
              <a:t>у формі дізнання</a:t>
            </a:r>
            <a:endParaRPr sz="1800" dirty="0">
              <a:solidFill>
                <a:srgbClr val="182947"/>
              </a:solidFill>
              <a:latin typeface="Proxima Nova" panose="020B0604020202020204" charset="0"/>
            </a:endParaRPr>
          </a:p>
        </p:txBody>
      </p:sp>
      <p:pic>
        <p:nvPicPr>
          <p:cNvPr id="353" name="Google Shape;353;p16"/>
          <p:cNvPicPr preferRelativeResize="0"/>
          <p:nvPr/>
        </p:nvPicPr>
        <p:blipFill rotWithShape="1">
          <a:blip r:embed="rId4">
            <a:alphaModFix/>
          </a:blip>
          <a:srcRect/>
          <a:stretch/>
        </p:blipFill>
        <p:spPr>
          <a:xfrm>
            <a:off x="5560122" y="4146291"/>
            <a:ext cx="1002206" cy="947104"/>
          </a:xfrm>
          <a:prstGeom prst="rect">
            <a:avLst/>
          </a:prstGeom>
          <a:noFill/>
          <a:ln>
            <a:noFill/>
          </a:ln>
        </p:spPr>
      </p:pic>
      <p:sp>
        <p:nvSpPr>
          <p:cNvPr id="354" name="Google Shape;354;p16"/>
          <p:cNvSpPr txBox="1"/>
          <p:nvPr/>
        </p:nvSpPr>
        <p:spPr>
          <a:xfrm>
            <a:off x="5546035" y="5414804"/>
            <a:ext cx="1945570" cy="70784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10</a:t>
            </a:r>
            <a:endParaRPr sz="4000" dirty="0">
              <a:solidFill>
                <a:schemeClr val="tx1"/>
              </a:solidFill>
              <a:latin typeface="Proxima Nova" panose="020B0604020202020204" charset="0"/>
              <a:ea typeface="Proxima Nova"/>
              <a:cs typeface="Proxima Nova"/>
              <a:sym typeface="Proxima Nova"/>
            </a:endParaRPr>
          </a:p>
        </p:txBody>
      </p:sp>
      <p:cxnSp>
        <p:nvCxnSpPr>
          <p:cNvPr id="12" name="Google Shape;349;p16"/>
          <p:cNvCxnSpPr/>
          <p:nvPr/>
        </p:nvCxnSpPr>
        <p:spPr>
          <a:xfrm flipH="1">
            <a:off x="7961082" y="2119835"/>
            <a:ext cx="16332" cy="4286835"/>
          </a:xfrm>
          <a:prstGeom prst="straightConnector1">
            <a:avLst/>
          </a:prstGeom>
          <a:noFill/>
          <a:ln w="19050" cap="flat" cmpd="sng">
            <a:solidFill>
              <a:schemeClr val="accent4"/>
            </a:solidFill>
            <a:prstDash val="solid"/>
            <a:miter lim="800000"/>
            <a:headEnd type="none" w="sm" len="sm"/>
            <a:tailEnd type="none" w="sm" len="sm"/>
          </a:ln>
        </p:spPr>
      </p:cxnSp>
      <p:sp>
        <p:nvSpPr>
          <p:cNvPr id="14" name="Google Shape;352;p16"/>
          <p:cNvSpPr txBox="1"/>
          <p:nvPr/>
        </p:nvSpPr>
        <p:spPr>
          <a:xfrm>
            <a:off x="4138168" y="2061823"/>
            <a:ext cx="3856566"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Розкрито</a:t>
            </a: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кримінальних правопорушень</a:t>
            </a:r>
            <a:endParaRPr sz="1800"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ПОГ самостійно</a:t>
            </a:r>
            <a:endParaRPr sz="1800"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та спільно з іншими структурними</a:t>
            </a:r>
            <a:endParaRPr sz="1800" dirty="0">
              <a:latin typeface="Proxima Nova" panose="020B0604020202020204" charset="0"/>
            </a:endParaRPr>
          </a:p>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підрозділами НПУ</a:t>
            </a:r>
            <a:r>
              <a:rPr lang="uk-UA" sz="1600" dirty="0">
                <a:solidFill>
                  <a:srgbClr val="182947"/>
                </a:solidFill>
                <a:latin typeface="Proxima Nova" panose="020B0604020202020204" charset="0"/>
                <a:ea typeface="Proxima Nova"/>
                <a:cs typeface="Proxima Nova"/>
                <a:sym typeface="Proxima Nova"/>
              </a:rPr>
              <a:t> </a:t>
            </a:r>
            <a:endParaRPr sz="1600" dirty="0">
              <a:latin typeface="Proxima Nova" panose="020B0604020202020204" charset="0"/>
            </a:endParaRPr>
          </a:p>
        </p:txBody>
      </p:sp>
      <p:sp>
        <p:nvSpPr>
          <p:cNvPr id="15" name="Google Shape;346;p16"/>
          <p:cNvSpPr/>
          <p:nvPr/>
        </p:nvSpPr>
        <p:spPr>
          <a:xfrm>
            <a:off x="9705214" y="3271849"/>
            <a:ext cx="917896" cy="1695843"/>
          </a:xfrm>
          <a:custGeom>
            <a:avLst/>
            <a:gdLst/>
            <a:ahLst/>
            <a:cxnLst/>
            <a:rect l="l" t="t" r="r" b="b"/>
            <a:pathLst>
              <a:path w="727833" h="1464327" extrusionOk="0">
                <a:moveTo>
                  <a:pt x="118014" y="575483"/>
                </a:moveTo>
                <a:lnTo>
                  <a:pt x="118014" y="741655"/>
                </a:lnTo>
                <a:lnTo>
                  <a:pt x="130377" y="738514"/>
                </a:lnTo>
                <a:lnTo>
                  <a:pt x="135000" y="739689"/>
                </a:lnTo>
                <a:lnTo>
                  <a:pt x="135574" y="575483"/>
                </a:lnTo>
                <a:close/>
                <a:moveTo>
                  <a:pt x="387816" y="442310"/>
                </a:moveTo>
                <a:lnTo>
                  <a:pt x="387816" y="465088"/>
                </a:lnTo>
                <a:lnTo>
                  <a:pt x="398557" y="470784"/>
                </a:lnTo>
                <a:lnTo>
                  <a:pt x="409298" y="465089"/>
                </a:lnTo>
                <a:lnTo>
                  <a:pt x="409298" y="442310"/>
                </a:lnTo>
                <a:close/>
                <a:moveTo>
                  <a:pt x="164580" y="434821"/>
                </a:moveTo>
                <a:lnTo>
                  <a:pt x="164580" y="446632"/>
                </a:lnTo>
                <a:lnTo>
                  <a:pt x="257063" y="446632"/>
                </a:lnTo>
                <a:lnTo>
                  <a:pt x="257063" y="434821"/>
                </a:lnTo>
                <a:close/>
                <a:moveTo>
                  <a:pt x="399619" y="424031"/>
                </a:moveTo>
                <a:lnTo>
                  <a:pt x="409474" y="432471"/>
                </a:lnTo>
                <a:lnTo>
                  <a:pt x="424871" y="432471"/>
                </a:lnTo>
                <a:lnTo>
                  <a:pt x="424871" y="445658"/>
                </a:lnTo>
                <a:lnTo>
                  <a:pt x="436809" y="455881"/>
                </a:lnTo>
                <a:lnTo>
                  <a:pt x="424871" y="466104"/>
                </a:lnTo>
                <a:lnTo>
                  <a:pt x="424871" y="477513"/>
                </a:lnTo>
                <a:lnTo>
                  <a:pt x="411550" y="477513"/>
                </a:lnTo>
                <a:lnTo>
                  <a:pt x="399621" y="487730"/>
                </a:lnTo>
                <a:lnTo>
                  <a:pt x="387689" y="477513"/>
                </a:lnTo>
                <a:lnTo>
                  <a:pt x="372278" y="477513"/>
                </a:lnTo>
                <a:lnTo>
                  <a:pt x="372278" y="464314"/>
                </a:lnTo>
                <a:lnTo>
                  <a:pt x="362431" y="455880"/>
                </a:lnTo>
                <a:lnTo>
                  <a:pt x="372278" y="447447"/>
                </a:lnTo>
                <a:lnTo>
                  <a:pt x="372278" y="432471"/>
                </a:lnTo>
                <a:lnTo>
                  <a:pt x="389766" y="432471"/>
                </a:lnTo>
                <a:close/>
                <a:moveTo>
                  <a:pt x="399676" y="408434"/>
                </a:moveTo>
                <a:cubicBezTo>
                  <a:pt x="375607" y="408434"/>
                  <a:pt x="356096" y="429672"/>
                  <a:pt x="356096" y="455870"/>
                </a:cubicBezTo>
                <a:cubicBezTo>
                  <a:pt x="356096" y="482068"/>
                  <a:pt x="375607" y="503305"/>
                  <a:pt x="399676" y="503305"/>
                </a:cubicBezTo>
                <a:cubicBezTo>
                  <a:pt x="423746" y="503305"/>
                  <a:pt x="443258" y="482068"/>
                  <a:pt x="443258" y="455870"/>
                </a:cubicBezTo>
                <a:cubicBezTo>
                  <a:pt x="443258" y="429672"/>
                  <a:pt x="423746" y="408434"/>
                  <a:pt x="399676" y="408434"/>
                </a:cubicBezTo>
                <a:close/>
                <a:moveTo>
                  <a:pt x="495842" y="337647"/>
                </a:moveTo>
                <a:cubicBezTo>
                  <a:pt x="521707" y="341486"/>
                  <a:pt x="543934" y="354614"/>
                  <a:pt x="556394" y="376120"/>
                </a:cubicBezTo>
                <a:lnTo>
                  <a:pt x="598674" y="449097"/>
                </a:lnTo>
                <a:lnTo>
                  <a:pt x="722728" y="663221"/>
                </a:lnTo>
                <a:cubicBezTo>
                  <a:pt x="735536" y="685327"/>
                  <a:pt x="723414" y="716288"/>
                  <a:pt x="695652" y="732372"/>
                </a:cubicBezTo>
                <a:cubicBezTo>
                  <a:pt x="667888" y="748457"/>
                  <a:pt x="635000" y="743574"/>
                  <a:pt x="622192" y="721467"/>
                </a:cubicBezTo>
                <a:lnTo>
                  <a:pt x="513783" y="534349"/>
                </a:lnTo>
                <a:lnTo>
                  <a:pt x="513282" y="534640"/>
                </a:lnTo>
                <a:lnTo>
                  <a:pt x="473784" y="466465"/>
                </a:lnTo>
                <a:lnTo>
                  <a:pt x="473784" y="758328"/>
                </a:lnTo>
                <a:lnTo>
                  <a:pt x="350533" y="778394"/>
                </a:lnTo>
                <a:lnTo>
                  <a:pt x="344198" y="767544"/>
                </a:lnTo>
                <a:lnTo>
                  <a:pt x="265541" y="767544"/>
                </a:lnTo>
                <a:lnTo>
                  <a:pt x="258748" y="779179"/>
                </a:lnTo>
                <a:lnTo>
                  <a:pt x="175345" y="765600"/>
                </a:lnTo>
                <a:lnTo>
                  <a:pt x="185447" y="784462"/>
                </a:lnTo>
                <a:lnTo>
                  <a:pt x="186146" y="788814"/>
                </a:lnTo>
                <a:lnTo>
                  <a:pt x="257021" y="800353"/>
                </a:lnTo>
                <a:lnTo>
                  <a:pt x="257768" y="796988"/>
                </a:lnTo>
                <a:lnTo>
                  <a:pt x="265541" y="810301"/>
                </a:lnTo>
                <a:lnTo>
                  <a:pt x="344198" y="810301"/>
                </a:lnTo>
                <a:lnTo>
                  <a:pt x="352250" y="796510"/>
                </a:lnTo>
                <a:lnTo>
                  <a:pt x="352906" y="799464"/>
                </a:lnTo>
                <a:lnTo>
                  <a:pt x="473784" y="779784"/>
                </a:lnTo>
                <a:lnTo>
                  <a:pt x="473784" y="873858"/>
                </a:lnTo>
                <a:lnTo>
                  <a:pt x="471944" y="1401165"/>
                </a:lnTo>
                <a:cubicBezTo>
                  <a:pt x="471944" y="1436048"/>
                  <a:pt x="438924" y="1464327"/>
                  <a:pt x="398193" y="1464327"/>
                </a:cubicBezTo>
                <a:cubicBezTo>
                  <a:pt x="357462" y="1464327"/>
                  <a:pt x="324443" y="1436048"/>
                  <a:pt x="324443" y="1401165"/>
                </a:cubicBezTo>
                <a:lnTo>
                  <a:pt x="324443" y="896349"/>
                </a:lnTo>
                <a:lnTo>
                  <a:pt x="280192" y="896349"/>
                </a:lnTo>
                <a:lnTo>
                  <a:pt x="280192" y="1401164"/>
                </a:lnTo>
                <a:cubicBezTo>
                  <a:pt x="280192" y="1436048"/>
                  <a:pt x="247173" y="1464327"/>
                  <a:pt x="206442" y="1464327"/>
                </a:cubicBezTo>
                <a:cubicBezTo>
                  <a:pt x="165711" y="1464327"/>
                  <a:pt x="132691" y="1436048"/>
                  <a:pt x="132691" y="1401164"/>
                </a:cubicBezTo>
                <a:lnTo>
                  <a:pt x="134483" y="887935"/>
                </a:lnTo>
                <a:lnTo>
                  <a:pt x="130377" y="888978"/>
                </a:lnTo>
                <a:cubicBezTo>
                  <a:pt x="113873" y="888978"/>
                  <a:pt x="98932" y="880557"/>
                  <a:pt x="88116" y="866943"/>
                </a:cubicBezTo>
                <a:lnTo>
                  <a:pt x="83123" y="857621"/>
                </a:lnTo>
                <a:lnTo>
                  <a:pt x="81976" y="858284"/>
                </a:lnTo>
                <a:cubicBezTo>
                  <a:pt x="74916" y="860841"/>
                  <a:pt x="67155" y="862255"/>
                  <a:pt x="59008" y="862255"/>
                </a:cubicBezTo>
                <a:cubicBezTo>
                  <a:pt x="26419" y="862255"/>
                  <a:pt x="0" y="839629"/>
                  <a:pt x="0" y="811719"/>
                </a:cubicBezTo>
                <a:lnTo>
                  <a:pt x="0" y="575483"/>
                </a:lnTo>
                <a:lnTo>
                  <a:pt x="0" y="449256"/>
                </a:lnTo>
                <a:cubicBezTo>
                  <a:pt x="0" y="394953"/>
                  <a:pt x="51402" y="350932"/>
                  <a:pt x="114807" y="350932"/>
                </a:cubicBezTo>
                <a:lnTo>
                  <a:pt x="423840" y="350932"/>
                </a:lnTo>
                <a:lnTo>
                  <a:pt x="455085" y="338968"/>
                </a:lnTo>
                <a:cubicBezTo>
                  <a:pt x="469069" y="336129"/>
                  <a:pt x="482910" y="335727"/>
                  <a:pt x="495842" y="337647"/>
                </a:cubicBezTo>
                <a:close/>
                <a:moveTo>
                  <a:pt x="421943" y="146317"/>
                </a:moveTo>
                <a:lnTo>
                  <a:pt x="432544" y="159781"/>
                </a:lnTo>
                <a:cubicBezTo>
                  <a:pt x="439537" y="173942"/>
                  <a:pt x="443404" y="189511"/>
                  <a:pt x="443404" y="205854"/>
                </a:cubicBezTo>
                <a:cubicBezTo>
                  <a:pt x="443404" y="271224"/>
                  <a:pt x="381528" y="324216"/>
                  <a:pt x="305199" y="324216"/>
                </a:cubicBezTo>
                <a:cubicBezTo>
                  <a:pt x="228871" y="324216"/>
                  <a:pt x="166995" y="271224"/>
                  <a:pt x="166995" y="205854"/>
                </a:cubicBezTo>
                <a:cubicBezTo>
                  <a:pt x="166995" y="189511"/>
                  <a:pt x="170862" y="173942"/>
                  <a:pt x="177856" y="159781"/>
                </a:cubicBezTo>
                <a:lnTo>
                  <a:pt x="188023" y="146866"/>
                </a:lnTo>
                <a:lnTo>
                  <a:pt x="196467" y="156415"/>
                </a:lnTo>
                <a:cubicBezTo>
                  <a:pt x="222203" y="177810"/>
                  <a:pt x="261151" y="191446"/>
                  <a:pt x="304740" y="191446"/>
                </a:cubicBezTo>
                <a:cubicBezTo>
                  <a:pt x="348330" y="191446"/>
                  <a:pt x="387277" y="177810"/>
                  <a:pt x="413013" y="156415"/>
                </a:cubicBezTo>
                <a:close/>
                <a:moveTo>
                  <a:pt x="292743" y="44660"/>
                </a:moveTo>
                <a:lnTo>
                  <a:pt x="317616" y="44660"/>
                </a:lnTo>
                <a:lnTo>
                  <a:pt x="317617" y="71034"/>
                </a:lnTo>
                <a:lnTo>
                  <a:pt x="305179" y="77627"/>
                </a:lnTo>
                <a:lnTo>
                  <a:pt x="292743" y="71034"/>
                </a:lnTo>
                <a:close/>
                <a:moveTo>
                  <a:pt x="306410" y="23496"/>
                </a:moveTo>
                <a:lnTo>
                  <a:pt x="295000" y="33267"/>
                </a:lnTo>
                <a:lnTo>
                  <a:pt x="274752" y="33267"/>
                </a:lnTo>
                <a:lnTo>
                  <a:pt x="274752" y="50608"/>
                </a:lnTo>
                <a:lnTo>
                  <a:pt x="263351" y="60372"/>
                </a:lnTo>
                <a:lnTo>
                  <a:pt x="274752" y="70137"/>
                </a:lnTo>
                <a:lnTo>
                  <a:pt x="274752" y="85419"/>
                </a:lnTo>
                <a:lnTo>
                  <a:pt x="292596" y="85419"/>
                </a:lnTo>
                <a:lnTo>
                  <a:pt x="296726" y="88955"/>
                </a:lnTo>
                <a:lnTo>
                  <a:pt x="305020" y="87521"/>
                </a:lnTo>
                <a:lnTo>
                  <a:pt x="305179" y="87605"/>
                </a:lnTo>
                <a:lnTo>
                  <a:pt x="305347" y="87515"/>
                </a:lnTo>
                <a:lnTo>
                  <a:pt x="315688" y="89303"/>
                </a:lnTo>
                <a:lnTo>
                  <a:pt x="320223" y="85419"/>
                </a:lnTo>
                <a:lnTo>
                  <a:pt x="335647" y="85419"/>
                </a:lnTo>
                <a:lnTo>
                  <a:pt x="335647" y="72210"/>
                </a:lnTo>
                <a:lnTo>
                  <a:pt x="349468" y="60372"/>
                </a:lnTo>
                <a:lnTo>
                  <a:pt x="335647" y="48535"/>
                </a:lnTo>
                <a:lnTo>
                  <a:pt x="335646" y="33267"/>
                </a:lnTo>
                <a:lnTo>
                  <a:pt x="317819" y="33267"/>
                </a:lnTo>
                <a:close/>
                <a:moveTo>
                  <a:pt x="305201" y="0"/>
                </a:moveTo>
                <a:lnTo>
                  <a:pt x="415143" y="34730"/>
                </a:lnTo>
                <a:lnTo>
                  <a:pt x="432968" y="39408"/>
                </a:lnTo>
                <a:lnTo>
                  <a:pt x="443704" y="41263"/>
                </a:lnTo>
                <a:cubicBezTo>
                  <a:pt x="457472" y="46251"/>
                  <a:pt x="467133" y="57927"/>
                  <a:pt x="467133" y="71535"/>
                </a:cubicBezTo>
                <a:cubicBezTo>
                  <a:pt x="467133" y="85143"/>
                  <a:pt x="457472" y="96819"/>
                  <a:pt x="443704" y="101807"/>
                </a:cubicBezTo>
                <a:lnTo>
                  <a:pt x="435990" y="103140"/>
                </a:lnTo>
                <a:lnTo>
                  <a:pt x="425056" y="114552"/>
                </a:lnTo>
                <a:lnTo>
                  <a:pt x="427607" y="114552"/>
                </a:lnTo>
                <a:lnTo>
                  <a:pt x="426039" y="119882"/>
                </a:lnTo>
                <a:cubicBezTo>
                  <a:pt x="406059" y="152290"/>
                  <a:pt x="359285" y="175030"/>
                  <a:pt x="304768" y="175030"/>
                </a:cubicBezTo>
                <a:cubicBezTo>
                  <a:pt x="250253" y="175030"/>
                  <a:pt x="203478" y="152290"/>
                  <a:pt x="183499" y="119882"/>
                </a:cubicBezTo>
                <a:lnTo>
                  <a:pt x="181930" y="114552"/>
                </a:lnTo>
                <a:lnTo>
                  <a:pt x="184482" y="114552"/>
                </a:lnTo>
                <a:lnTo>
                  <a:pt x="173377" y="102961"/>
                </a:lnTo>
                <a:lnTo>
                  <a:pt x="166696" y="101807"/>
                </a:lnTo>
                <a:cubicBezTo>
                  <a:pt x="157517" y="98482"/>
                  <a:pt x="150164" y="92184"/>
                  <a:pt x="146281" y="84323"/>
                </a:cubicBezTo>
                <a:lnTo>
                  <a:pt x="143267" y="71535"/>
                </a:lnTo>
                <a:cubicBezTo>
                  <a:pt x="143267" y="57927"/>
                  <a:pt x="152928" y="46251"/>
                  <a:pt x="166696" y="41263"/>
                </a:cubicBezTo>
                <a:lnTo>
                  <a:pt x="177436" y="39407"/>
                </a:lnTo>
                <a:lnTo>
                  <a:pt x="195264" y="34729"/>
                </a:lnTo>
                <a:close/>
              </a:path>
            </a:pathLst>
          </a:custGeom>
          <a:solidFill>
            <a:srgbClr val="1829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roxima Nova" panose="020B0604020202020204" charset="0"/>
              <a:ea typeface="Calibri"/>
              <a:cs typeface="Calibri"/>
              <a:sym typeface="Calibri"/>
            </a:endParaRPr>
          </a:p>
        </p:txBody>
      </p:sp>
      <p:sp>
        <p:nvSpPr>
          <p:cNvPr id="16" name="Google Shape;354;p16"/>
          <p:cNvSpPr txBox="1"/>
          <p:nvPr/>
        </p:nvSpPr>
        <p:spPr>
          <a:xfrm>
            <a:off x="9611139" y="5424742"/>
            <a:ext cx="1319147" cy="70784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9</a:t>
            </a:r>
            <a:endParaRPr sz="4000" dirty="0">
              <a:solidFill>
                <a:schemeClr val="tx1"/>
              </a:solidFill>
              <a:latin typeface="Proxima Nova" panose="020B0604020202020204" charset="0"/>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17"/>
          <p:cNvPicPr preferRelativeResize="0"/>
          <p:nvPr/>
        </p:nvPicPr>
        <p:blipFill rotWithShape="1">
          <a:blip r:embed="rId3">
            <a:alphaModFix/>
          </a:blip>
          <a:srcRect/>
          <a:stretch/>
        </p:blipFill>
        <p:spPr>
          <a:xfrm>
            <a:off x="0" y="40"/>
            <a:ext cx="12192073" cy="6857960"/>
          </a:xfrm>
          <a:prstGeom prst="rect">
            <a:avLst/>
          </a:prstGeom>
          <a:noFill/>
          <a:ln>
            <a:noFill/>
          </a:ln>
        </p:spPr>
      </p:pic>
      <p:sp>
        <p:nvSpPr>
          <p:cNvPr id="361" name="Google Shape;361;p17"/>
          <p:cNvSpPr txBox="1"/>
          <p:nvPr/>
        </p:nvSpPr>
        <p:spPr>
          <a:xfrm>
            <a:off x="271405" y="544083"/>
            <a:ext cx="718667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КРИМІНАЛЬНІ ПРАВОПОРУШЕННЯ</a:t>
            </a:r>
            <a:endParaRPr dirty="0">
              <a:latin typeface="Proxima Nova" panose="020B0604020202020204" charset="0"/>
            </a:endParaRPr>
          </a:p>
        </p:txBody>
      </p:sp>
      <p:sp>
        <p:nvSpPr>
          <p:cNvPr id="364" name="Google Shape;364;p17"/>
          <p:cNvSpPr txBox="1"/>
          <p:nvPr/>
        </p:nvSpPr>
        <p:spPr>
          <a:xfrm>
            <a:off x="1201924" y="2202235"/>
            <a:ext cx="326491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sym typeface="Proxima Nova"/>
              </a:rPr>
              <a:t>Домашнє насильство</a:t>
            </a:r>
            <a:endParaRPr dirty="0">
              <a:latin typeface="Proxima Nova" panose="020B0604020202020204" charset="0"/>
            </a:endParaRPr>
          </a:p>
        </p:txBody>
      </p:sp>
      <p:pic>
        <p:nvPicPr>
          <p:cNvPr id="365" name="Google Shape;365;p17"/>
          <p:cNvPicPr preferRelativeResize="0"/>
          <p:nvPr/>
        </p:nvPicPr>
        <p:blipFill rotWithShape="1">
          <a:blip r:embed="rId4">
            <a:alphaModFix/>
          </a:blip>
          <a:srcRect/>
          <a:stretch/>
        </p:blipFill>
        <p:spPr>
          <a:xfrm>
            <a:off x="261632" y="3834102"/>
            <a:ext cx="945197" cy="888265"/>
          </a:xfrm>
          <a:prstGeom prst="rect">
            <a:avLst/>
          </a:prstGeom>
          <a:noFill/>
          <a:ln>
            <a:noFill/>
          </a:ln>
        </p:spPr>
      </p:pic>
      <p:sp>
        <p:nvSpPr>
          <p:cNvPr id="366" name="Google Shape;366;p17"/>
          <p:cNvSpPr txBox="1"/>
          <p:nvPr/>
        </p:nvSpPr>
        <p:spPr>
          <a:xfrm>
            <a:off x="1206829" y="4045054"/>
            <a:ext cx="197604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a:solidFill>
                  <a:srgbClr val="182947"/>
                </a:solidFill>
                <a:latin typeface="Proxima Nova" panose="020B0604020202020204" charset="0"/>
                <a:ea typeface="Proxima Nova"/>
                <a:cs typeface="Proxima Nova"/>
                <a:sym typeface="Proxima Nova"/>
              </a:rPr>
              <a:t>Хуліганство</a:t>
            </a:r>
            <a:endParaRPr sz="2000" dirty="0">
              <a:solidFill>
                <a:srgbClr val="182947"/>
              </a:solidFill>
              <a:latin typeface="Proxima Nova" panose="020B0604020202020204" charset="0"/>
              <a:ea typeface="Proxima Nova"/>
              <a:cs typeface="Proxima Nova"/>
              <a:sym typeface="Proxima Nova"/>
            </a:endParaRPr>
          </a:p>
        </p:txBody>
      </p:sp>
      <p:pic>
        <p:nvPicPr>
          <p:cNvPr id="367" name="Google Shape;367;p17"/>
          <p:cNvPicPr preferRelativeResize="0"/>
          <p:nvPr/>
        </p:nvPicPr>
        <p:blipFill rotWithShape="1">
          <a:blip r:embed="rId5">
            <a:alphaModFix/>
          </a:blip>
          <a:srcRect/>
          <a:stretch/>
        </p:blipFill>
        <p:spPr>
          <a:xfrm>
            <a:off x="261632" y="5455363"/>
            <a:ext cx="917658" cy="824915"/>
          </a:xfrm>
          <a:prstGeom prst="rect">
            <a:avLst/>
          </a:prstGeom>
          <a:noFill/>
          <a:ln>
            <a:noFill/>
          </a:ln>
        </p:spPr>
      </p:pic>
      <p:sp>
        <p:nvSpPr>
          <p:cNvPr id="368" name="Google Shape;368;p17"/>
          <p:cNvSpPr txBox="1"/>
          <p:nvPr/>
        </p:nvSpPr>
        <p:spPr>
          <a:xfrm>
            <a:off x="1210325" y="5557086"/>
            <a:ext cx="313165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a:solidFill>
                  <a:srgbClr val="182947"/>
                </a:solidFill>
                <a:latin typeface="Proxima Nova" panose="020B0604020202020204" charset="0"/>
                <a:ea typeface="Proxima Nova"/>
                <a:cs typeface="Proxima Nova"/>
                <a:sym typeface="Proxima Nova"/>
              </a:rPr>
              <a:t>Нанесення</a:t>
            </a:r>
            <a:endParaRPr dirty="0">
              <a:latin typeface="Proxima Nova" panose="020B0604020202020204" charset="0"/>
            </a:endParaRPr>
          </a:p>
          <a:p>
            <a:pPr marL="0" marR="0" lvl="0" indent="0" algn="l" rtl="0">
              <a:spcBef>
                <a:spcPts val="0"/>
              </a:spcBef>
              <a:spcAft>
                <a:spcPts val="0"/>
              </a:spcAft>
              <a:buNone/>
            </a:pPr>
            <a:r>
              <a:rPr lang="uk-UA" sz="2000" dirty="0">
                <a:solidFill>
                  <a:srgbClr val="182947"/>
                </a:solidFill>
                <a:latin typeface="Proxima Nova" panose="020B0604020202020204" charset="0"/>
                <a:ea typeface="Proxima Nova"/>
                <a:cs typeface="Proxima Nova"/>
                <a:sym typeface="Proxima Nova"/>
              </a:rPr>
              <a:t>тілесних ушкоджень</a:t>
            </a:r>
            <a:endParaRPr sz="2000" dirty="0">
              <a:solidFill>
                <a:srgbClr val="182947"/>
              </a:solidFill>
              <a:latin typeface="Proxima Nova" panose="020B0604020202020204" charset="0"/>
              <a:ea typeface="Proxima Nova"/>
              <a:cs typeface="Proxima Nova"/>
              <a:sym typeface="Proxima Nova"/>
            </a:endParaRPr>
          </a:p>
        </p:txBody>
      </p:sp>
      <p:sp>
        <p:nvSpPr>
          <p:cNvPr id="370" name="Google Shape;370;p17"/>
          <p:cNvSpPr txBox="1"/>
          <p:nvPr/>
        </p:nvSpPr>
        <p:spPr>
          <a:xfrm>
            <a:off x="6901994" y="2273705"/>
            <a:ext cx="209291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Побої і мордування</a:t>
            </a:r>
            <a:endParaRPr sz="2000" dirty="0">
              <a:solidFill>
                <a:srgbClr val="182947"/>
              </a:solidFill>
              <a:latin typeface="Proxima Nova" panose="020B0604020202020204" charset="0"/>
              <a:ea typeface="Proxima Nova"/>
              <a:cs typeface="Proxima Nova"/>
              <a:sym typeface="Proxima Nova"/>
            </a:endParaRPr>
          </a:p>
        </p:txBody>
      </p:sp>
      <p:sp>
        <p:nvSpPr>
          <p:cNvPr id="371" name="Google Shape;371;p17"/>
          <p:cNvSpPr txBox="1"/>
          <p:nvPr/>
        </p:nvSpPr>
        <p:spPr>
          <a:xfrm>
            <a:off x="7006768" y="3815485"/>
            <a:ext cx="252598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Невиконання постанови суду</a:t>
            </a:r>
            <a:endParaRPr sz="2000" dirty="0">
              <a:solidFill>
                <a:srgbClr val="182947"/>
              </a:solidFill>
              <a:latin typeface="Proxima Nova" panose="020B0604020202020204" charset="0"/>
              <a:ea typeface="Proxima Nova"/>
              <a:cs typeface="Proxima Nova"/>
              <a:sym typeface="Proxima Nova"/>
            </a:endParaRPr>
          </a:p>
        </p:txBody>
      </p:sp>
      <p:pic>
        <p:nvPicPr>
          <p:cNvPr id="372" name="Google Shape;372;p17"/>
          <p:cNvPicPr preferRelativeResize="0"/>
          <p:nvPr/>
        </p:nvPicPr>
        <p:blipFill rotWithShape="1">
          <a:blip r:embed="rId6">
            <a:alphaModFix/>
          </a:blip>
          <a:srcRect/>
          <a:stretch/>
        </p:blipFill>
        <p:spPr>
          <a:xfrm>
            <a:off x="5996304" y="3754492"/>
            <a:ext cx="779185" cy="779185"/>
          </a:xfrm>
          <a:prstGeom prst="rect">
            <a:avLst/>
          </a:prstGeom>
          <a:noFill/>
          <a:ln>
            <a:noFill/>
          </a:ln>
        </p:spPr>
      </p:pic>
      <p:sp>
        <p:nvSpPr>
          <p:cNvPr id="373" name="Google Shape;373;p17"/>
          <p:cNvSpPr txBox="1"/>
          <p:nvPr/>
        </p:nvSpPr>
        <p:spPr>
          <a:xfrm>
            <a:off x="4191295" y="2295892"/>
            <a:ext cx="138496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smtClean="0">
                <a:solidFill>
                  <a:srgbClr val="182947"/>
                </a:solidFill>
                <a:latin typeface="Proxima Nova" panose="020B0604020202020204" charset="0"/>
                <a:ea typeface="Proxima Nova"/>
                <a:cs typeface="Proxima Nova"/>
                <a:sym typeface="Proxima Nova"/>
              </a:rPr>
              <a:t>1</a:t>
            </a:r>
            <a:endParaRPr sz="2400" dirty="0">
              <a:solidFill>
                <a:srgbClr val="182947"/>
              </a:solidFill>
              <a:latin typeface="Proxima Nova" panose="020B0604020202020204" charset="0"/>
              <a:ea typeface="Proxima Nova"/>
              <a:cs typeface="Proxima Nova"/>
              <a:sym typeface="Proxima Nova"/>
            </a:endParaRPr>
          </a:p>
        </p:txBody>
      </p:sp>
      <p:sp>
        <p:nvSpPr>
          <p:cNvPr id="374" name="Google Shape;374;p17"/>
          <p:cNvSpPr txBox="1"/>
          <p:nvPr/>
        </p:nvSpPr>
        <p:spPr>
          <a:xfrm>
            <a:off x="4188344" y="3938616"/>
            <a:ext cx="137312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smtClean="0">
                <a:solidFill>
                  <a:srgbClr val="182947"/>
                </a:solidFill>
                <a:latin typeface="Proxima Nova" panose="020B0604020202020204" charset="0"/>
                <a:ea typeface="Proxima Nova"/>
                <a:cs typeface="Proxima Nova"/>
                <a:sym typeface="Proxima Nova"/>
              </a:rPr>
              <a:t>1</a:t>
            </a:r>
            <a:endParaRPr sz="2400" dirty="0">
              <a:solidFill>
                <a:srgbClr val="182947"/>
              </a:solidFill>
              <a:latin typeface="Proxima Nova" panose="020B0604020202020204" charset="0"/>
              <a:ea typeface="Proxima Nova"/>
              <a:cs typeface="Proxima Nova"/>
              <a:sym typeface="Proxima Nova"/>
            </a:endParaRPr>
          </a:p>
        </p:txBody>
      </p:sp>
      <p:sp>
        <p:nvSpPr>
          <p:cNvPr id="375" name="Google Shape;375;p17"/>
          <p:cNvSpPr txBox="1"/>
          <p:nvPr/>
        </p:nvSpPr>
        <p:spPr>
          <a:xfrm>
            <a:off x="4177096" y="5680197"/>
            <a:ext cx="141335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smtClean="0">
                <a:solidFill>
                  <a:srgbClr val="182947"/>
                </a:solidFill>
                <a:latin typeface="Proxima Nova" panose="020B0604020202020204" charset="0"/>
                <a:ea typeface="Proxima Nova"/>
                <a:cs typeface="Proxima Nova"/>
                <a:sym typeface="Proxima Nova"/>
              </a:rPr>
              <a:t>4</a:t>
            </a:r>
            <a:endParaRPr sz="2400" dirty="0">
              <a:solidFill>
                <a:srgbClr val="182947"/>
              </a:solidFill>
              <a:latin typeface="Proxima Nova" panose="020B0604020202020204" charset="0"/>
              <a:ea typeface="Proxima Nova"/>
              <a:cs typeface="Proxima Nova"/>
              <a:sym typeface="Proxima Nova"/>
            </a:endParaRPr>
          </a:p>
        </p:txBody>
      </p:sp>
      <p:sp>
        <p:nvSpPr>
          <p:cNvPr id="376" name="Google Shape;376;p17"/>
          <p:cNvSpPr txBox="1"/>
          <p:nvPr/>
        </p:nvSpPr>
        <p:spPr>
          <a:xfrm>
            <a:off x="10363201" y="2326670"/>
            <a:ext cx="157940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smtClean="0">
                <a:solidFill>
                  <a:srgbClr val="182947"/>
                </a:solidFill>
                <a:latin typeface="Proxima Nova" panose="020B0604020202020204" charset="0"/>
                <a:ea typeface="Proxima Nova"/>
                <a:cs typeface="Proxima Nova"/>
                <a:sym typeface="Proxima Nova"/>
              </a:rPr>
              <a:t>1</a:t>
            </a:r>
            <a:endParaRPr sz="2400" dirty="0">
              <a:solidFill>
                <a:srgbClr val="182947"/>
              </a:solidFill>
              <a:latin typeface="Proxima Nova" panose="020B0604020202020204" charset="0"/>
              <a:ea typeface="Proxima Nova"/>
              <a:cs typeface="Proxima Nova"/>
              <a:sym typeface="Proxima Nova"/>
            </a:endParaRPr>
          </a:p>
        </p:txBody>
      </p:sp>
      <p:sp>
        <p:nvSpPr>
          <p:cNvPr id="377" name="Google Shape;377;p17"/>
          <p:cNvSpPr txBox="1"/>
          <p:nvPr/>
        </p:nvSpPr>
        <p:spPr>
          <a:xfrm>
            <a:off x="10363201" y="3914984"/>
            <a:ext cx="14382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smtClean="0">
                <a:solidFill>
                  <a:srgbClr val="182947"/>
                </a:solidFill>
                <a:latin typeface="Proxima Nova" panose="020B0604020202020204" charset="0"/>
                <a:ea typeface="Proxima Nova"/>
                <a:cs typeface="Proxima Nova"/>
                <a:sym typeface="Proxima Nova"/>
              </a:rPr>
              <a:t>2</a:t>
            </a:r>
            <a:endParaRPr sz="2400" dirty="0">
              <a:solidFill>
                <a:srgbClr val="182947"/>
              </a:solidFill>
              <a:latin typeface="Proxima Nova" panose="020B0604020202020204" charset="0"/>
              <a:ea typeface="Proxima Nova"/>
              <a:cs typeface="Proxima Nova"/>
              <a:sym typeface="Proxima Nova"/>
            </a:endParaRPr>
          </a:p>
        </p:txBody>
      </p:sp>
      <p:pic>
        <p:nvPicPr>
          <p:cNvPr id="2" name="Рисунок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743860" y="5149639"/>
            <a:ext cx="1288145" cy="1288145"/>
          </a:xfrm>
          <a:prstGeom prst="rect">
            <a:avLst/>
          </a:prstGeom>
        </p:spPr>
      </p:pic>
      <p:sp>
        <p:nvSpPr>
          <p:cNvPr id="21" name="Google Shape;371;p17"/>
          <p:cNvSpPr txBox="1"/>
          <p:nvPr/>
        </p:nvSpPr>
        <p:spPr>
          <a:xfrm>
            <a:off x="6923150" y="5336762"/>
            <a:ext cx="3214763"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000" dirty="0" smtClean="0">
                <a:solidFill>
                  <a:srgbClr val="182947"/>
                </a:solidFill>
                <a:latin typeface="Proxima Nova" panose="020B0604020202020204" charset="0"/>
                <a:ea typeface="Proxima Nova"/>
                <a:cs typeface="Proxima Nova"/>
                <a:sym typeface="Proxima Nova"/>
              </a:rPr>
              <a:t>Ухилення від покарання, не пов'язаного із позбавленням волі</a:t>
            </a:r>
            <a:endParaRPr sz="2000" dirty="0">
              <a:solidFill>
                <a:srgbClr val="182947"/>
              </a:solidFill>
              <a:latin typeface="Proxima Nova" panose="020B0604020202020204" charset="0"/>
              <a:ea typeface="Proxima Nova"/>
              <a:cs typeface="Proxima Nova"/>
              <a:sym typeface="Proxima Nova"/>
            </a:endParaRPr>
          </a:p>
        </p:txBody>
      </p:sp>
      <p:sp>
        <p:nvSpPr>
          <p:cNvPr id="22" name="Google Shape;377;p17"/>
          <p:cNvSpPr txBox="1"/>
          <p:nvPr/>
        </p:nvSpPr>
        <p:spPr>
          <a:xfrm>
            <a:off x="10363201" y="5503298"/>
            <a:ext cx="143827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smtClean="0">
                <a:solidFill>
                  <a:srgbClr val="182947"/>
                </a:solidFill>
                <a:latin typeface="Proxima Nova" panose="020B0604020202020204" charset="0"/>
                <a:ea typeface="Proxima Nova"/>
                <a:cs typeface="Proxima Nova"/>
                <a:sym typeface="Proxima Nova"/>
              </a:rPr>
              <a:t>1</a:t>
            </a:r>
            <a:endParaRPr sz="2400" dirty="0">
              <a:solidFill>
                <a:srgbClr val="182947"/>
              </a:solidFill>
              <a:latin typeface="Proxima Nova" panose="020B0604020202020204" charset="0"/>
              <a:ea typeface="Proxima Nova"/>
              <a:cs typeface="Proxima Nova"/>
              <a:sym typeface="Proxima Nova"/>
            </a:endParaRPr>
          </a:p>
        </p:txBody>
      </p:sp>
      <p:pic>
        <p:nvPicPr>
          <p:cNvPr id="23" name="Google Shape;365;p17"/>
          <p:cNvPicPr preferRelativeResize="0"/>
          <p:nvPr/>
        </p:nvPicPr>
        <p:blipFill rotWithShape="1">
          <a:blip r:embed="rId4">
            <a:alphaModFix/>
          </a:blip>
          <a:srcRect/>
          <a:stretch/>
        </p:blipFill>
        <p:spPr>
          <a:xfrm>
            <a:off x="314640" y="2098067"/>
            <a:ext cx="945197" cy="888265"/>
          </a:xfrm>
          <a:prstGeom prst="rect">
            <a:avLst/>
          </a:prstGeom>
          <a:noFill/>
          <a:ln>
            <a:noFill/>
          </a:ln>
        </p:spPr>
      </p:pic>
      <p:pic>
        <p:nvPicPr>
          <p:cNvPr id="24" name="Google Shape;367;p17"/>
          <p:cNvPicPr preferRelativeResize="0"/>
          <p:nvPr/>
        </p:nvPicPr>
        <p:blipFill rotWithShape="1">
          <a:blip r:embed="rId5">
            <a:alphaModFix/>
          </a:blip>
          <a:srcRect/>
          <a:stretch/>
        </p:blipFill>
        <p:spPr>
          <a:xfrm>
            <a:off x="5890493" y="2139006"/>
            <a:ext cx="917658" cy="8249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8"/>
          <p:cNvPicPr preferRelativeResize="0"/>
          <p:nvPr/>
        </p:nvPicPr>
        <p:blipFill rotWithShape="1">
          <a:blip r:embed="rId3">
            <a:alphaModFix/>
          </a:blip>
          <a:srcRect/>
          <a:stretch/>
        </p:blipFill>
        <p:spPr>
          <a:xfrm>
            <a:off x="-159027" y="40"/>
            <a:ext cx="12351027" cy="6857960"/>
          </a:xfrm>
          <a:prstGeom prst="rect">
            <a:avLst/>
          </a:prstGeom>
          <a:noFill/>
          <a:ln>
            <a:noFill/>
          </a:ln>
        </p:spPr>
      </p:pic>
      <p:sp>
        <p:nvSpPr>
          <p:cNvPr id="4" name="Google Shape;146;p5"/>
          <p:cNvSpPr txBox="1"/>
          <p:nvPr/>
        </p:nvSpPr>
        <p:spPr>
          <a:xfrm>
            <a:off x="277672" y="559343"/>
            <a:ext cx="648508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РЕЗУЛЬТАТИ ДІЯЛЬНОСТІ 2025</a:t>
            </a:r>
            <a:endParaRPr sz="2800" dirty="0">
              <a:solidFill>
                <a:schemeClr val="lt1"/>
              </a:solidFill>
              <a:latin typeface="Proxima Nova" panose="020B0604020202020204" charset="0"/>
              <a:ea typeface="Proxima Nova"/>
              <a:cs typeface="Proxima Nova"/>
              <a:sym typeface="Proxima Nova"/>
            </a:endParaRPr>
          </a:p>
        </p:txBody>
      </p:sp>
      <p:pic>
        <p:nvPicPr>
          <p:cNvPr id="2" name="Рисунок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1001" y="1799617"/>
            <a:ext cx="1625108" cy="1780162"/>
          </a:xfrm>
          <a:prstGeom prst="rect">
            <a:avLst/>
          </a:prstGeom>
        </p:spPr>
      </p:pic>
      <p:sp>
        <p:nvSpPr>
          <p:cNvPr id="6" name="Google Shape;364;p17"/>
          <p:cNvSpPr txBox="1"/>
          <p:nvPr/>
        </p:nvSpPr>
        <p:spPr>
          <a:xfrm>
            <a:off x="2002995" y="2098687"/>
            <a:ext cx="303443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Врятовані життя</a:t>
            </a:r>
            <a:endParaRPr sz="2400" dirty="0">
              <a:solidFill>
                <a:srgbClr val="182947"/>
              </a:solidFill>
              <a:latin typeface="Proxima Nova" panose="020B0604020202020204" charset="0"/>
              <a:ea typeface="Proxima Nova"/>
              <a:cs typeface="Proxima Nova"/>
              <a:sym typeface="Proxima Nova"/>
            </a:endParaRPr>
          </a:p>
        </p:txBody>
      </p:sp>
      <p:sp>
        <p:nvSpPr>
          <p:cNvPr id="7" name="Google Shape;333;p15"/>
          <p:cNvSpPr txBox="1"/>
          <p:nvPr/>
        </p:nvSpPr>
        <p:spPr>
          <a:xfrm>
            <a:off x="2002995" y="2446828"/>
            <a:ext cx="184796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2</a:t>
            </a:r>
            <a:endParaRPr sz="4000" dirty="0">
              <a:solidFill>
                <a:schemeClr val="tx1"/>
              </a:solidFill>
              <a:latin typeface="Proxima Nova" panose="020B0604020202020204" charset="0"/>
              <a:ea typeface="Proxima Nova"/>
              <a:cs typeface="Proxima Nova"/>
              <a:sym typeface="Proxima Nova"/>
            </a:endParaRPr>
          </a:p>
        </p:txBody>
      </p:sp>
      <p:pic>
        <p:nvPicPr>
          <p:cNvPr id="3" name="Рисунок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77711" y="2191966"/>
            <a:ext cx="2474068" cy="1237034"/>
          </a:xfrm>
          <a:prstGeom prst="rect">
            <a:avLst/>
          </a:prstGeom>
        </p:spPr>
      </p:pic>
      <p:sp>
        <p:nvSpPr>
          <p:cNvPr id="9" name="Google Shape;364;p17"/>
          <p:cNvSpPr txBox="1"/>
          <p:nvPr/>
        </p:nvSpPr>
        <p:spPr>
          <a:xfrm>
            <a:off x="8233700" y="2098687"/>
            <a:ext cx="345894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Здійснено супровід</a:t>
            </a:r>
            <a:endParaRPr sz="2400" dirty="0">
              <a:solidFill>
                <a:srgbClr val="182947"/>
              </a:solidFill>
              <a:latin typeface="Proxima Nova" panose="020B0604020202020204" charset="0"/>
              <a:ea typeface="Proxima Nova"/>
              <a:cs typeface="Proxima Nova"/>
              <a:sym typeface="Proxima Nova"/>
            </a:endParaRPr>
          </a:p>
        </p:txBody>
      </p:sp>
      <p:sp>
        <p:nvSpPr>
          <p:cNvPr id="10" name="Google Shape;333;p15"/>
          <p:cNvSpPr txBox="1"/>
          <p:nvPr/>
        </p:nvSpPr>
        <p:spPr>
          <a:xfrm>
            <a:off x="8233700" y="2413378"/>
            <a:ext cx="184796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8</a:t>
            </a:r>
            <a:endParaRPr sz="4000" dirty="0">
              <a:solidFill>
                <a:schemeClr val="tx1"/>
              </a:solidFill>
              <a:latin typeface="Proxima Nova" panose="020B0604020202020204" charset="0"/>
              <a:ea typeface="Proxima Nova"/>
              <a:cs typeface="Proxima Nova"/>
              <a:sym typeface="Proxima Nova"/>
            </a:endParaRPr>
          </a:p>
        </p:txBody>
      </p:sp>
      <p:pic>
        <p:nvPicPr>
          <p:cNvPr id="5" name="Рисунок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6232" y="4563692"/>
            <a:ext cx="1180013" cy="1082014"/>
          </a:xfrm>
          <a:prstGeom prst="rect">
            <a:avLst/>
          </a:prstGeom>
        </p:spPr>
      </p:pic>
      <p:sp>
        <p:nvSpPr>
          <p:cNvPr id="12" name="Google Shape;364;p17"/>
          <p:cNvSpPr txBox="1"/>
          <p:nvPr/>
        </p:nvSpPr>
        <p:spPr>
          <a:xfrm>
            <a:off x="2002994" y="4391073"/>
            <a:ext cx="380546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Врятовані тварини/</a:t>
            </a:r>
          </a:p>
          <a:p>
            <a:pPr marL="0" marR="0" lvl="0" indent="0" algn="l"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допомога тваринам</a:t>
            </a:r>
            <a:endParaRPr sz="2400" dirty="0">
              <a:solidFill>
                <a:srgbClr val="182947"/>
              </a:solidFill>
              <a:latin typeface="Proxima Nova" panose="020B0604020202020204" charset="0"/>
              <a:ea typeface="Proxima Nova"/>
              <a:cs typeface="Proxima Nova"/>
              <a:sym typeface="Proxima Nova"/>
            </a:endParaRPr>
          </a:p>
        </p:txBody>
      </p:sp>
      <p:sp>
        <p:nvSpPr>
          <p:cNvPr id="13" name="Google Shape;333;p15"/>
          <p:cNvSpPr txBox="1"/>
          <p:nvPr/>
        </p:nvSpPr>
        <p:spPr>
          <a:xfrm>
            <a:off x="2002994" y="5104700"/>
            <a:ext cx="184796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1</a:t>
            </a:r>
            <a:endParaRPr sz="4000" dirty="0">
              <a:solidFill>
                <a:schemeClr val="tx1"/>
              </a:solidFill>
              <a:latin typeface="Proxima Nova" panose="020B0604020202020204" charset="0"/>
              <a:ea typeface="Proxima Nova"/>
              <a:cs typeface="Proxima Nova"/>
              <a:sym typeface="Proxima Nova"/>
            </a:endParaRPr>
          </a:p>
        </p:txBody>
      </p:sp>
      <p:pic>
        <p:nvPicPr>
          <p:cNvPr id="8" name="Рисунок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218483" y="4313760"/>
            <a:ext cx="1698468" cy="1581879"/>
          </a:xfrm>
          <a:prstGeom prst="rect">
            <a:avLst/>
          </a:prstGeom>
        </p:spPr>
      </p:pic>
      <p:sp>
        <p:nvSpPr>
          <p:cNvPr id="15" name="Google Shape;364;p17"/>
          <p:cNvSpPr txBox="1"/>
          <p:nvPr/>
        </p:nvSpPr>
        <p:spPr>
          <a:xfrm>
            <a:off x="8151779" y="4428146"/>
            <a:ext cx="380546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400" dirty="0">
                <a:solidFill>
                  <a:srgbClr val="182947"/>
                </a:solidFill>
                <a:latin typeface="Proxima Nova" panose="020B0604020202020204" charset="0"/>
                <a:ea typeface="Proxima Nova"/>
                <a:cs typeface="Proxima Nova"/>
                <a:sym typeface="Proxima Nova"/>
              </a:rPr>
              <a:t>Отримано подяку</a:t>
            </a:r>
            <a:endParaRPr sz="2400" dirty="0">
              <a:solidFill>
                <a:srgbClr val="182947"/>
              </a:solidFill>
              <a:latin typeface="Proxima Nova" panose="020B0604020202020204" charset="0"/>
              <a:ea typeface="Proxima Nova"/>
              <a:cs typeface="Proxima Nova"/>
              <a:sym typeface="Proxima Nova"/>
            </a:endParaRPr>
          </a:p>
        </p:txBody>
      </p:sp>
      <p:sp>
        <p:nvSpPr>
          <p:cNvPr id="16" name="Google Shape;333;p15"/>
          <p:cNvSpPr txBox="1"/>
          <p:nvPr/>
        </p:nvSpPr>
        <p:spPr>
          <a:xfrm>
            <a:off x="8233700" y="4997678"/>
            <a:ext cx="184796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chemeClr val="tx1"/>
                </a:solidFill>
                <a:latin typeface="Proxima Nova" panose="020B0604020202020204" charset="0"/>
                <a:ea typeface="Proxima Nova"/>
                <a:cs typeface="Proxima Nova"/>
                <a:sym typeface="Proxima Nova"/>
              </a:rPr>
              <a:t>1</a:t>
            </a:r>
            <a:endParaRPr sz="4000" dirty="0">
              <a:solidFill>
                <a:schemeClr val="tx1"/>
              </a:solidFill>
              <a:latin typeface="Proxima Nova" panose="020B0604020202020204" charset="0"/>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9"/>
          <p:cNvPicPr preferRelativeResize="0"/>
          <p:nvPr/>
        </p:nvPicPr>
        <p:blipFill rotWithShape="1">
          <a:blip r:embed="rId3">
            <a:alphaModFix/>
          </a:blip>
          <a:srcRect/>
          <a:stretch/>
        </p:blipFill>
        <p:spPr>
          <a:xfrm>
            <a:off x="-1" y="40"/>
            <a:ext cx="12192073" cy="6857960"/>
          </a:xfrm>
          <a:prstGeom prst="rect">
            <a:avLst/>
          </a:prstGeom>
          <a:noFill/>
          <a:ln>
            <a:noFill/>
          </a:ln>
        </p:spPr>
      </p:pic>
      <p:sp>
        <p:nvSpPr>
          <p:cNvPr id="390" name="Google Shape;390;p19"/>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FFFFFF"/>
                </a:solidFill>
                <a:latin typeface="Proxima Nova" panose="020B0604020202020204" charset="0"/>
                <a:ea typeface="Proxima Nova"/>
                <a:cs typeface="Proxima Nova"/>
                <a:sym typeface="Proxima Nova"/>
              </a:rPr>
              <a:t>ФОТОЗВІТ</a:t>
            </a:r>
            <a:endParaRPr sz="2800" dirty="0">
              <a:solidFill>
                <a:srgbClr val="FFFFFF"/>
              </a:solidFill>
              <a:latin typeface="Proxima Nova" panose="020B0604020202020204" charset="0"/>
              <a:ea typeface="Proxima Nova"/>
              <a:cs typeface="Proxima Nova"/>
              <a:sym typeface="Proxima Nova"/>
            </a:endParaRPr>
          </a:p>
        </p:txBody>
      </p:sp>
      <p:pic>
        <p:nvPicPr>
          <p:cNvPr id="6146" name="Picture 2"/>
          <p:cNvPicPr>
            <a:picLocks noChangeAspect="1" noChangeArrowheads="1"/>
          </p:cNvPicPr>
          <p:nvPr/>
        </p:nvPicPr>
        <p:blipFill>
          <a:blip r:embed="rId4"/>
          <a:srcRect/>
          <a:stretch>
            <a:fillRect/>
          </a:stretch>
        </p:blipFill>
        <p:spPr bwMode="auto">
          <a:xfrm>
            <a:off x="143565" y="1769165"/>
            <a:ext cx="3961296" cy="4939747"/>
          </a:xfrm>
          <a:prstGeom prst="rect">
            <a:avLst/>
          </a:prstGeom>
          <a:noFill/>
          <a:ln w="9525">
            <a:noFill/>
            <a:miter lim="800000"/>
            <a:headEnd/>
            <a:tailEnd/>
          </a:ln>
        </p:spPr>
      </p:pic>
      <p:pic>
        <p:nvPicPr>
          <p:cNvPr id="6147" name="Picture 3"/>
          <p:cNvPicPr>
            <a:picLocks noChangeAspect="1" noChangeArrowheads="1"/>
          </p:cNvPicPr>
          <p:nvPr/>
        </p:nvPicPr>
        <p:blipFill>
          <a:blip r:embed="rId5"/>
          <a:srcRect/>
          <a:stretch>
            <a:fillRect/>
          </a:stretch>
        </p:blipFill>
        <p:spPr bwMode="auto">
          <a:xfrm>
            <a:off x="4184375" y="1789043"/>
            <a:ext cx="3826564" cy="4880114"/>
          </a:xfrm>
          <a:prstGeom prst="rect">
            <a:avLst/>
          </a:prstGeom>
          <a:noFill/>
          <a:ln w="9525">
            <a:noFill/>
            <a:miter lim="800000"/>
            <a:headEnd/>
            <a:tailEnd/>
          </a:ln>
        </p:spPr>
      </p:pic>
      <p:pic>
        <p:nvPicPr>
          <p:cNvPr id="6148" name="Picture 4"/>
          <p:cNvPicPr>
            <a:picLocks noChangeAspect="1" noChangeArrowheads="1"/>
          </p:cNvPicPr>
          <p:nvPr/>
        </p:nvPicPr>
        <p:blipFill>
          <a:blip r:embed="rId6"/>
          <a:srcRect/>
          <a:stretch>
            <a:fillRect/>
          </a:stretch>
        </p:blipFill>
        <p:spPr bwMode="auto">
          <a:xfrm>
            <a:off x="8090452" y="1789044"/>
            <a:ext cx="3962400" cy="486023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a:stretch/>
        </p:blipFill>
        <p:spPr>
          <a:xfrm>
            <a:off x="0" y="0"/>
            <a:ext cx="12258677" cy="6857960"/>
          </a:xfrm>
          <a:prstGeom prst="rect">
            <a:avLst/>
          </a:prstGeom>
          <a:noFill/>
          <a:ln>
            <a:noFill/>
          </a:ln>
        </p:spPr>
      </p:pic>
      <p:sp>
        <p:nvSpPr>
          <p:cNvPr id="118" name="Google Shape;118;p3"/>
          <p:cNvSpPr txBox="1"/>
          <p:nvPr/>
        </p:nvSpPr>
        <p:spPr>
          <a:xfrm>
            <a:off x="260272" y="579421"/>
            <a:ext cx="609189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chemeClr val="lt1"/>
                </a:solidFill>
                <a:latin typeface="Proxima Nova" panose="020B0604020202020204" charset="0"/>
                <a:ea typeface="Proxima Nova"/>
                <a:cs typeface="Proxima Nova"/>
                <a:sym typeface="Proxima Nova"/>
              </a:rPr>
              <a:t>НОВОПІЛЬСЬКА </a:t>
            </a:r>
            <a:r>
              <a:rPr lang="uk-UA" sz="2800" dirty="0">
                <a:solidFill>
                  <a:schemeClr val="lt1"/>
                </a:solidFill>
                <a:latin typeface="Proxima Nova" panose="020B0604020202020204" charset="0"/>
                <a:ea typeface="Proxima Nova"/>
                <a:cs typeface="Proxima Nova"/>
                <a:sym typeface="Proxima Nova"/>
              </a:rPr>
              <a:t>ТГ</a:t>
            </a:r>
            <a:endParaRPr sz="2800" dirty="0">
              <a:solidFill>
                <a:schemeClr val="lt1"/>
              </a:solidFill>
              <a:latin typeface="Proxima Nova" panose="020B0604020202020204" charset="0"/>
              <a:ea typeface="Proxima Nova"/>
              <a:cs typeface="Proxima Nova"/>
              <a:sym typeface="Proxima Nova"/>
            </a:endParaRPr>
          </a:p>
        </p:txBody>
      </p:sp>
      <p:pic>
        <p:nvPicPr>
          <p:cNvPr id="119" name="Google Shape;119;p3"/>
          <p:cNvPicPr preferRelativeResize="0"/>
          <p:nvPr/>
        </p:nvPicPr>
        <p:blipFill rotWithShape="1">
          <a:blip r:embed="rId4">
            <a:alphaModFix/>
          </a:blip>
          <a:srcRect/>
          <a:stretch/>
        </p:blipFill>
        <p:spPr>
          <a:xfrm>
            <a:off x="448109" y="2069331"/>
            <a:ext cx="868573" cy="868573"/>
          </a:xfrm>
          <a:prstGeom prst="rect">
            <a:avLst/>
          </a:prstGeom>
          <a:noFill/>
          <a:ln>
            <a:noFill/>
          </a:ln>
        </p:spPr>
      </p:pic>
      <p:sp>
        <p:nvSpPr>
          <p:cNvPr id="120" name="Google Shape;120;p3"/>
          <p:cNvSpPr txBox="1"/>
          <p:nvPr/>
        </p:nvSpPr>
        <p:spPr>
          <a:xfrm>
            <a:off x="1427721" y="2242026"/>
            <a:ext cx="742444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rgbClr val="182947"/>
                </a:solidFill>
                <a:latin typeface="Proxima Nova" panose="020B0604020202020204" charset="0"/>
                <a:ea typeface="Proxima Nova"/>
                <a:cs typeface="Proxima Nova"/>
                <a:sym typeface="Proxima Nova"/>
              </a:rPr>
              <a:t>Ініційовані </a:t>
            </a:r>
            <a:r>
              <a:rPr lang="uk-UA" sz="2800" dirty="0">
                <a:solidFill>
                  <a:srgbClr val="182947"/>
                </a:solidFill>
                <a:latin typeface="Proxima Nova" panose="020B0604020202020204" charset="0"/>
                <a:ea typeface="Proxima Nova"/>
                <a:cs typeface="Proxima Nova"/>
                <a:sym typeface="Proxima Nova"/>
              </a:rPr>
              <a:t>безпекові </a:t>
            </a:r>
            <a:r>
              <a:rPr lang="uk-UA" sz="2800" dirty="0" smtClean="0">
                <a:solidFill>
                  <a:srgbClr val="182947"/>
                </a:solidFill>
                <a:latin typeface="Proxima Nova" panose="020B0604020202020204" charset="0"/>
                <a:ea typeface="Proxima Nova"/>
                <a:cs typeface="Proxima Nova"/>
                <a:sym typeface="Proxima Nova"/>
              </a:rPr>
              <a:t>ініціативи та </a:t>
            </a:r>
            <a:r>
              <a:rPr lang="uk-UA" sz="2800" dirty="0" err="1" smtClean="0">
                <a:solidFill>
                  <a:srgbClr val="182947"/>
                </a:solidFill>
                <a:latin typeface="Proxima Nova" panose="020B0604020202020204" charset="0"/>
                <a:ea typeface="Proxima Nova"/>
                <a:cs typeface="Proxima Nova"/>
                <a:sym typeface="Proxima Nova"/>
              </a:rPr>
              <a:t>проєкти</a:t>
            </a:r>
            <a:endParaRPr sz="2800" dirty="0">
              <a:solidFill>
                <a:srgbClr val="182947"/>
              </a:solidFill>
              <a:latin typeface="Proxima Nova" panose="020B0604020202020204" charset="0"/>
              <a:ea typeface="Proxima Nova"/>
              <a:cs typeface="Proxima Nova"/>
              <a:sym typeface="Proxima Nova"/>
            </a:endParaRPr>
          </a:p>
        </p:txBody>
      </p:sp>
      <p:sp>
        <p:nvSpPr>
          <p:cNvPr id="121" name="Google Shape;121;p3"/>
          <p:cNvSpPr/>
          <p:nvPr/>
        </p:nvSpPr>
        <p:spPr>
          <a:xfrm>
            <a:off x="9596093" y="2136913"/>
            <a:ext cx="128524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4000" dirty="0" smtClean="0">
                <a:solidFill>
                  <a:srgbClr val="182947"/>
                </a:solidFill>
                <a:latin typeface="Proxima Nova" panose="020B0604020202020204" charset="0"/>
                <a:ea typeface="Proxima Nova"/>
                <a:cs typeface="Proxima Nova"/>
                <a:sym typeface="Proxima Nova"/>
              </a:rPr>
              <a:t>4</a:t>
            </a:r>
            <a:endParaRPr sz="4000" dirty="0">
              <a:solidFill>
                <a:srgbClr val="182947"/>
              </a:solidFill>
              <a:latin typeface="Proxima Nova" panose="020B0604020202020204" charset="0"/>
              <a:ea typeface="Proxima Nova"/>
              <a:cs typeface="Proxima Nova"/>
              <a:sym typeface="Proxima Nova"/>
            </a:endParaRPr>
          </a:p>
        </p:txBody>
      </p:sp>
      <p:cxnSp>
        <p:nvCxnSpPr>
          <p:cNvPr id="123" name="Google Shape;123;p3"/>
          <p:cNvCxnSpPr/>
          <p:nvPr/>
        </p:nvCxnSpPr>
        <p:spPr>
          <a:xfrm>
            <a:off x="1515856" y="2838995"/>
            <a:ext cx="9097021" cy="1482"/>
          </a:xfrm>
          <a:prstGeom prst="straightConnector1">
            <a:avLst/>
          </a:prstGeom>
          <a:noFill/>
          <a:ln w="38100" cap="flat" cmpd="sng">
            <a:solidFill>
              <a:schemeClr val="accent4"/>
            </a:solidFill>
            <a:prstDash val="solid"/>
            <a:miter lim="800000"/>
            <a:headEnd type="none" w="sm" len="sm"/>
            <a:tailEnd type="none" w="sm" len="sm"/>
          </a:ln>
        </p:spPr>
      </p:cxnSp>
      <p:sp>
        <p:nvSpPr>
          <p:cNvPr id="125" name="Google Shape;125;p3"/>
          <p:cNvSpPr txBox="1"/>
          <p:nvPr/>
        </p:nvSpPr>
        <p:spPr>
          <a:xfrm>
            <a:off x="698146" y="3251011"/>
            <a:ext cx="10897224" cy="15696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Font typeface="Wingdings" panose="05000000000000000000" pitchFamily="2" charset="2"/>
              <a:buChar char="§"/>
            </a:pPr>
            <a:r>
              <a:rPr lang="uk-UA" sz="2400" dirty="0" smtClean="0">
                <a:solidFill>
                  <a:schemeClr val="tx1"/>
                </a:solidFill>
                <a:latin typeface="Proxima Nova" panose="020B0604020202020204" charset="0"/>
                <a:ea typeface="Proxima Nova"/>
                <a:cs typeface="Proxima Nova"/>
                <a:sym typeface="Proxima Nova"/>
              </a:rPr>
              <a:t>На встановлення </a:t>
            </a:r>
            <a:r>
              <a:rPr lang="uk-UA" sz="2400" dirty="0">
                <a:solidFill>
                  <a:schemeClr val="tx1"/>
                </a:solidFill>
                <a:latin typeface="Proxima Nova" panose="020B0604020202020204" charset="0"/>
                <a:ea typeface="Proxima Nova"/>
                <a:cs typeface="Proxima Nova"/>
                <a:sym typeface="Proxima Nova"/>
              </a:rPr>
              <a:t>камер відеоспостереження</a:t>
            </a:r>
          </a:p>
          <a:p>
            <a:pPr marL="457200" marR="0" lvl="0" indent="-457200" algn="l" rtl="0">
              <a:spcBef>
                <a:spcPts val="0"/>
              </a:spcBef>
              <a:spcAft>
                <a:spcPts val="0"/>
              </a:spcAft>
              <a:buFont typeface="Wingdings" panose="05000000000000000000" pitchFamily="2" charset="2"/>
              <a:buChar char="§"/>
            </a:pPr>
            <a:r>
              <a:rPr lang="uk-UA" sz="2400" dirty="0" smtClean="0">
                <a:solidFill>
                  <a:schemeClr val="tx1"/>
                </a:solidFill>
                <a:latin typeface="Proxima Nova" panose="020B0604020202020204" charset="0"/>
                <a:ea typeface="Proxima Nova"/>
                <a:cs typeface="Proxima Nova"/>
                <a:sym typeface="Proxima Nova"/>
              </a:rPr>
              <a:t>Оновлення дорожньої розмітки </a:t>
            </a:r>
            <a:r>
              <a:rPr lang="uk-UA" sz="2400" dirty="0">
                <a:solidFill>
                  <a:schemeClr val="tx1"/>
                </a:solidFill>
                <a:latin typeface="Proxima Nova" panose="020B0604020202020204" charset="0"/>
                <a:ea typeface="Proxima Nova"/>
                <a:cs typeface="Proxima Nova"/>
                <a:sym typeface="Proxima Nova"/>
              </a:rPr>
              <a:t>на ділянці дороги </a:t>
            </a:r>
            <a:r>
              <a:rPr lang="uk-UA" sz="2400" dirty="0" smtClean="0">
                <a:solidFill>
                  <a:schemeClr val="tx1"/>
                </a:solidFill>
                <a:latin typeface="Proxima Nova" panose="020B0604020202020204" charset="0"/>
                <a:ea typeface="Proxima Nova"/>
                <a:cs typeface="Proxima Nova"/>
                <a:sym typeface="Proxima Nova"/>
              </a:rPr>
              <a:t>та дорожніх знаків</a:t>
            </a:r>
            <a:endParaRPr lang="uk-UA" sz="2400" dirty="0">
              <a:solidFill>
                <a:schemeClr val="tx1"/>
              </a:solidFill>
              <a:latin typeface="Proxima Nova" panose="020B0604020202020204" charset="0"/>
              <a:ea typeface="Proxima Nova"/>
              <a:cs typeface="Proxima Nova"/>
              <a:sym typeface="Proxima Nova"/>
            </a:endParaRPr>
          </a:p>
          <a:p>
            <a:pPr marL="457200" marR="0" lvl="0" indent="-457200" algn="l" rtl="0">
              <a:spcBef>
                <a:spcPts val="0"/>
              </a:spcBef>
              <a:spcAft>
                <a:spcPts val="0"/>
              </a:spcAft>
              <a:buFont typeface="Wingdings" panose="05000000000000000000" pitchFamily="2" charset="2"/>
              <a:buChar char="§"/>
            </a:pPr>
            <a:r>
              <a:rPr lang="uk-UA" sz="2400" dirty="0" smtClean="0">
                <a:solidFill>
                  <a:schemeClr val="tx1"/>
                </a:solidFill>
                <a:latin typeface="Proxima Nova" panose="020B0604020202020204" charset="0"/>
                <a:ea typeface="Proxima Nova"/>
                <a:cs typeface="Proxima Nova"/>
                <a:sym typeface="Proxima Nova"/>
              </a:rPr>
              <a:t>Організація заходів «Чисте узбіччя»</a:t>
            </a:r>
          </a:p>
          <a:p>
            <a:pPr marL="457200" lvl="0" indent="-457200">
              <a:buFont typeface="Wingdings" panose="05000000000000000000" pitchFamily="2" charset="2"/>
              <a:buChar char="§"/>
            </a:pPr>
            <a:r>
              <a:rPr lang="uk-UA" sz="2400" dirty="0" err="1" smtClean="0">
                <a:solidFill>
                  <a:schemeClr val="tx1"/>
                </a:solidFill>
                <a:latin typeface="Proxima Nova" panose="020B0604020202020204" charset="0"/>
                <a:ea typeface="Proxima Nova"/>
                <a:cs typeface="Proxima Nova"/>
                <a:sym typeface="Proxima Nova"/>
              </a:rPr>
              <a:t>Безпекові</a:t>
            </a:r>
            <a:r>
              <a:rPr lang="uk-UA" sz="2400" dirty="0" smtClean="0">
                <a:solidFill>
                  <a:schemeClr val="tx1"/>
                </a:solidFill>
                <a:latin typeface="Proxima Nova" panose="020B0604020202020204" charset="0"/>
                <a:ea typeface="Proxima Nova"/>
                <a:cs typeface="Proxima Nova"/>
                <a:sym typeface="Proxima Nova"/>
              </a:rPr>
              <a:t> заходи «Вербування підлітків»</a:t>
            </a:r>
            <a:endParaRPr sz="2400" dirty="0">
              <a:solidFill>
                <a:schemeClr val="tx1"/>
              </a:solidFill>
              <a:latin typeface="Proxima Nova" panose="020B0604020202020204" charset="0"/>
              <a:ea typeface="Proxima Nova"/>
              <a:cs typeface="Proxima Nova"/>
              <a:sym typeface="Proxima Nova"/>
            </a:endParaRPr>
          </a:p>
        </p:txBody>
      </p:sp>
      <p:sp>
        <p:nvSpPr>
          <p:cNvPr id="126" name="Google Shape;126;p3"/>
          <p:cNvSpPr txBox="1"/>
          <p:nvPr/>
        </p:nvSpPr>
        <p:spPr>
          <a:xfrm>
            <a:off x="3393195" y="371869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Proxima Nova" panose="020B0604020202020204" charset="0"/>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 y="40"/>
            <a:ext cx="12192073" cy="6857960"/>
          </a:xfrm>
          <a:prstGeom prst="rect">
            <a:avLst/>
          </a:prstGeom>
        </p:spPr>
      </p:pic>
      <p:sp>
        <p:nvSpPr>
          <p:cNvPr id="4" name="Прямоугольник 3"/>
          <p:cNvSpPr/>
          <p:nvPr/>
        </p:nvSpPr>
        <p:spPr>
          <a:xfrm>
            <a:off x="689811" y="2784993"/>
            <a:ext cx="11020926" cy="2554545"/>
          </a:xfrm>
          <a:prstGeom prst="rect">
            <a:avLst/>
          </a:prstGeom>
        </p:spPr>
        <p:txBody>
          <a:bodyPr wrap="square">
            <a:spAutoFit/>
          </a:bodyPr>
          <a:lstStyle/>
          <a:p>
            <a:pPr algn="ctr"/>
            <a:r>
              <a:rPr lang="uk-UA" sz="8000" b="1" dirty="0">
                <a:latin typeface="Proxima Nova Rg" panose="02000506030000020004" pitchFamily="2" charset="0"/>
              </a:rPr>
              <a:t>Дякуємо за Вашу довіру!</a:t>
            </a:r>
          </a:p>
        </p:txBody>
      </p:sp>
    </p:spTree>
    <p:extLst>
      <p:ext uri="{BB962C8B-B14F-4D97-AF65-F5344CB8AC3E}">
        <p14:creationId xmlns="" xmlns:p14="http://schemas.microsoft.com/office/powerpoint/2010/main" val="3003863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40"/>
            <a:ext cx="12192073" cy="6857960"/>
          </a:xfrm>
          <a:prstGeom prst="rect">
            <a:avLst/>
          </a:prstGeom>
        </p:spPr>
      </p:pic>
      <p:sp>
        <p:nvSpPr>
          <p:cNvPr id="4" name="TextBox 3"/>
          <p:cNvSpPr txBox="1"/>
          <p:nvPr/>
        </p:nvSpPr>
        <p:spPr>
          <a:xfrm>
            <a:off x="1340578" y="3740266"/>
            <a:ext cx="9510937" cy="1938992"/>
          </a:xfrm>
          <a:prstGeom prst="rect">
            <a:avLst/>
          </a:prstGeom>
          <a:ln w="28575"/>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uk-UA" sz="6000" dirty="0">
                <a:solidFill>
                  <a:srgbClr val="182947"/>
                </a:solidFill>
                <a:latin typeface="Proxima Nova Rg" panose="02000506030000020004" pitchFamily="2" charset="0"/>
              </a:rPr>
              <a:t>Тільки разом ми зробимо</a:t>
            </a:r>
          </a:p>
          <a:p>
            <a:pPr algn="ctr"/>
            <a:r>
              <a:rPr lang="uk-UA" sz="6000" dirty="0">
                <a:solidFill>
                  <a:srgbClr val="182947"/>
                </a:solidFill>
                <a:latin typeface="Proxima Nova Rg" panose="02000506030000020004" pitchFamily="2" charset="0"/>
              </a:rPr>
              <a:t> громаду безпечною!</a:t>
            </a:r>
          </a:p>
        </p:txBody>
      </p:sp>
    </p:spTree>
    <p:extLst>
      <p:ext uri="{BB962C8B-B14F-4D97-AF65-F5344CB8AC3E}">
        <p14:creationId xmlns="" xmlns:p14="http://schemas.microsoft.com/office/powerpoint/2010/main" val="2322654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4"/>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132" name="Google Shape;132;p4"/>
          <p:cNvSpPr txBox="1"/>
          <p:nvPr/>
        </p:nvSpPr>
        <p:spPr>
          <a:xfrm>
            <a:off x="230126" y="348309"/>
            <a:ext cx="7054928"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БЕЗПЕКОВІ ІНІЦІАТИВИ.</a:t>
            </a:r>
          </a:p>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ФОТОЗВІТ</a:t>
            </a:r>
            <a:endParaRPr sz="2800" dirty="0">
              <a:solidFill>
                <a:schemeClr val="lt1"/>
              </a:solidFill>
              <a:latin typeface="Proxima Nova" panose="020B0604020202020204" charset="0"/>
              <a:ea typeface="Proxima Nova"/>
              <a:cs typeface="Proxima Nova"/>
              <a:sym typeface="Proxima Nova"/>
            </a:endParaRPr>
          </a:p>
        </p:txBody>
      </p:sp>
      <p:sp>
        <p:nvSpPr>
          <p:cNvPr id="133" name="Google Shape;133;p4"/>
          <p:cNvSpPr txBox="1"/>
          <p:nvPr/>
        </p:nvSpPr>
        <p:spPr>
          <a:xfrm>
            <a:off x="1742407" y="3287281"/>
            <a:ext cx="864050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dirty="0">
              <a:solidFill>
                <a:srgbClr val="FF0000"/>
              </a:solidFill>
              <a:latin typeface="Proxima Nova" panose="020B0604020202020204" charset="0"/>
              <a:ea typeface="Proxima Nova"/>
              <a:cs typeface="Proxima Nova"/>
              <a:sym typeface="Proxima Nova"/>
            </a:endParaRPr>
          </a:p>
        </p:txBody>
      </p:sp>
      <p:pic>
        <p:nvPicPr>
          <p:cNvPr id="2050" name="Picture 2"/>
          <p:cNvPicPr>
            <a:picLocks noChangeAspect="1" noChangeArrowheads="1"/>
          </p:cNvPicPr>
          <p:nvPr/>
        </p:nvPicPr>
        <p:blipFill>
          <a:blip r:embed="rId4"/>
          <a:srcRect/>
          <a:stretch>
            <a:fillRect/>
          </a:stretch>
        </p:blipFill>
        <p:spPr bwMode="auto">
          <a:xfrm>
            <a:off x="0" y="1739346"/>
            <a:ext cx="3856383" cy="4999383"/>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a:off x="3902766" y="1739347"/>
            <a:ext cx="3949147" cy="4979505"/>
          </a:xfrm>
          <a:prstGeom prst="rect">
            <a:avLst/>
          </a:prstGeom>
          <a:noFill/>
          <a:ln w="9525">
            <a:noFill/>
            <a:miter lim="800000"/>
            <a:headEnd/>
            <a:tailEnd/>
          </a:ln>
        </p:spPr>
      </p:pic>
      <p:pic>
        <p:nvPicPr>
          <p:cNvPr id="2052" name="Picture 4"/>
          <p:cNvPicPr>
            <a:picLocks noChangeAspect="1" noChangeArrowheads="1"/>
          </p:cNvPicPr>
          <p:nvPr/>
        </p:nvPicPr>
        <p:blipFill>
          <a:blip r:embed="rId6"/>
          <a:srcRect/>
          <a:stretch>
            <a:fillRect/>
          </a:stretch>
        </p:blipFill>
        <p:spPr bwMode="auto">
          <a:xfrm>
            <a:off x="8001000" y="1769163"/>
            <a:ext cx="4065104" cy="493974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5"/>
          <p:cNvPicPr preferRelativeResize="0"/>
          <p:nvPr/>
        </p:nvPicPr>
        <p:blipFill rotWithShape="1">
          <a:blip r:embed="rId3">
            <a:alphaModFix/>
          </a:blip>
          <a:srcRect/>
          <a:stretch/>
        </p:blipFill>
        <p:spPr>
          <a:xfrm>
            <a:off x="0" y="0"/>
            <a:ext cx="12192001" cy="6857960"/>
          </a:xfrm>
          <a:prstGeom prst="rect">
            <a:avLst/>
          </a:prstGeom>
          <a:noFill/>
          <a:ln>
            <a:noFill/>
          </a:ln>
        </p:spPr>
      </p:pic>
      <p:pic>
        <p:nvPicPr>
          <p:cNvPr id="140" name="Google Shape;140;p5"/>
          <p:cNvPicPr preferRelativeResize="0"/>
          <p:nvPr/>
        </p:nvPicPr>
        <p:blipFill rotWithShape="1">
          <a:blip r:embed="rId4">
            <a:alphaModFix/>
          </a:blip>
          <a:srcRect/>
          <a:stretch/>
        </p:blipFill>
        <p:spPr>
          <a:xfrm>
            <a:off x="2658822" y="2286000"/>
            <a:ext cx="629510" cy="629510"/>
          </a:xfrm>
          <a:prstGeom prst="rect">
            <a:avLst/>
          </a:prstGeom>
          <a:noFill/>
          <a:ln>
            <a:noFill/>
          </a:ln>
        </p:spPr>
      </p:pic>
      <p:pic>
        <p:nvPicPr>
          <p:cNvPr id="141" name="Google Shape;141;p5"/>
          <p:cNvPicPr preferRelativeResize="0"/>
          <p:nvPr/>
        </p:nvPicPr>
        <p:blipFill rotWithShape="1">
          <a:blip r:embed="rId5">
            <a:alphaModFix/>
          </a:blip>
          <a:srcRect/>
          <a:stretch/>
        </p:blipFill>
        <p:spPr>
          <a:xfrm>
            <a:off x="8974270" y="2286000"/>
            <a:ext cx="608740" cy="608740"/>
          </a:xfrm>
          <a:prstGeom prst="rect">
            <a:avLst/>
          </a:prstGeom>
          <a:noFill/>
          <a:ln>
            <a:noFill/>
          </a:ln>
        </p:spPr>
      </p:pic>
      <p:sp>
        <p:nvSpPr>
          <p:cNvPr id="142" name="Google Shape;142;p5"/>
          <p:cNvSpPr txBox="1"/>
          <p:nvPr/>
        </p:nvSpPr>
        <p:spPr>
          <a:xfrm>
            <a:off x="1070535" y="2994925"/>
            <a:ext cx="3954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a:ea typeface="Proxima Nova"/>
                <a:cs typeface="Proxima Nova"/>
                <a:sym typeface="Proxima Nova"/>
              </a:rPr>
              <a:t>Обслугували викликів</a:t>
            </a:r>
            <a:endParaRPr sz="2800" dirty="0">
              <a:solidFill>
                <a:srgbClr val="182947"/>
              </a:solidFill>
              <a:latin typeface="Proxima Nova"/>
              <a:ea typeface="Proxima Nova"/>
              <a:cs typeface="Proxima Nova"/>
              <a:sym typeface="Proxima Nova"/>
            </a:endParaRPr>
          </a:p>
        </p:txBody>
      </p:sp>
      <p:sp>
        <p:nvSpPr>
          <p:cNvPr id="143" name="Google Shape;143;p5"/>
          <p:cNvSpPr txBox="1"/>
          <p:nvPr/>
        </p:nvSpPr>
        <p:spPr>
          <a:xfrm>
            <a:off x="7166535" y="2994925"/>
            <a:ext cx="401103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a:ea typeface="Proxima Nova"/>
                <a:cs typeface="Proxima Nova"/>
                <a:sym typeface="Proxima Nova"/>
              </a:rPr>
              <a:t>Розглянули матеріалів</a:t>
            </a:r>
            <a:endParaRPr sz="2800" dirty="0">
              <a:solidFill>
                <a:srgbClr val="182947"/>
              </a:solidFill>
              <a:latin typeface="Proxima Nova"/>
              <a:ea typeface="Proxima Nova"/>
              <a:cs typeface="Proxima Nova"/>
              <a:sym typeface="Proxima Nova"/>
            </a:endParaRPr>
          </a:p>
        </p:txBody>
      </p:sp>
      <p:sp>
        <p:nvSpPr>
          <p:cNvPr id="144" name="Google Shape;144;p5"/>
          <p:cNvSpPr txBox="1"/>
          <p:nvPr/>
        </p:nvSpPr>
        <p:spPr>
          <a:xfrm>
            <a:off x="2375452" y="4175116"/>
            <a:ext cx="22854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6000" dirty="0" smtClean="0">
                <a:solidFill>
                  <a:srgbClr val="182947"/>
                </a:solidFill>
                <a:latin typeface="Proxima Nova"/>
                <a:ea typeface="Proxima Nova"/>
                <a:cs typeface="Proxima Nova"/>
                <a:sym typeface="Proxima Nova"/>
              </a:rPr>
              <a:t>14</a:t>
            </a:r>
            <a:endParaRPr sz="6000" dirty="0">
              <a:solidFill>
                <a:srgbClr val="182947"/>
              </a:solidFill>
              <a:latin typeface="Proxima Nova"/>
              <a:ea typeface="Proxima Nova"/>
              <a:cs typeface="Proxima Nova"/>
              <a:sym typeface="Proxima Nova"/>
            </a:endParaRPr>
          </a:p>
        </p:txBody>
      </p:sp>
      <p:cxnSp>
        <p:nvCxnSpPr>
          <p:cNvPr id="145" name="Google Shape;145;p5"/>
          <p:cNvCxnSpPr/>
          <p:nvPr/>
        </p:nvCxnSpPr>
        <p:spPr>
          <a:xfrm>
            <a:off x="6095999" y="2579985"/>
            <a:ext cx="0" cy="3620790"/>
          </a:xfrm>
          <a:prstGeom prst="straightConnector1">
            <a:avLst/>
          </a:prstGeom>
          <a:noFill/>
          <a:ln w="28575" cap="flat" cmpd="sng">
            <a:solidFill>
              <a:schemeClr val="accent4"/>
            </a:solidFill>
            <a:prstDash val="solid"/>
            <a:miter lim="800000"/>
            <a:headEnd type="none" w="sm" len="sm"/>
            <a:tailEnd type="none" w="sm" len="sm"/>
          </a:ln>
        </p:spPr>
      </p:cxnSp>
      <p:sp>
        <p:nvSpPr>
          <p:cNvPr id="146" name="Google Shape;146;p5"/>
          <p:cNvSpPr txBox="1"/>
          <p:nvPr/>
        </p:nvSpPr>
        <p:spPr>
          <a:xfrm>
            <a:off x="277672" y="559343"/>
            <a:ext cx="648508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РЕЗУЛЬТАТИ ДІЯЛЬНОСТІ 2025</a:t>
            </a:r>
            <a:endParaRPr sz="2800" dirty="0">
              <a:solidFill>
                <a:schemeClr val="lt1"/>
              </a:solidFill>
              <a:latin typeface="Proxima Nova" panose="020B0604020202020204" charset="0"/>
              <a:ea typeface="Proxima Nova"/>
              <a:cs typeface="Proxima Nova"/>
              <a:sym typeface="Proxima Nova"/>
            </a:endParaRPr>
          </a:p>
        </p:txBody>
      </p:sp>
      <p:sp>
        <p:nvSpPr>
          <p:cNvPr id="147" name="Google Shape;147;p5"/>
          <p:cNvSpPr txBox="1"/>
          <p:nvPr/>
        </p:nvSpPr>
        <p:spPr>
          <a:xfrm>
            <a:off x="8040757" y="4175116"/>
            <a:ext cx="27161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6000" dirty="0" smtClean="0">
                <a:solidFill>
                  <a:srgbClr val="182947"/>
                </a:solidFill>
                <a:latin typeface="Proxima Nova"/>
                <a:ea typeface="Proxima Nova"/>
                <a:cs typeface="Proxima Nova"/>
                <a:sym typeface="Proxima Nova"/>
              </a:rPr>
              <a:t>247 </a:t>
            </a:r>
            <a:endParaRPr sz="6000" dirty="0">
              <a:solidFill>
                <a:srgbClr val="182947"/>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5"/>
          <p:cNvPicPr preferRelativeResize="0"/>
          <p:nvPr/>
        </p:nvPicPr>
        <p:blipFill rotWithShape="1">
          <a:blip r:embed="rId3">
            <a:alphaModFix/>
          </a:blip>
          <a:srcRect/>
          <a:stretch/>
        </p:blipFill>
        <p:spPr>
          <a:xfrm>
            <a:off x="0" y="0"/>
            <a:ext cx="12192001" cy="6857960"/>
          </a:xfrm>
          <a:prstGeom prst="rect">
            <a:avLst/>
          </a:prstGeom>
          <a:noFill/>
          <a:ln>
            <a:noFill/>
          </a:ln>
        </p:spPr>
      </p:pic>
      <p:sp>
        <p:nvSpPr>
          <p:cNvPr id="146" name="Google Shape;146;p5"/>
          <p:cNvSpPr txBox="1"/>
          <p:nvPr/>
        </p:nvSpPr>
        <p:spPr>
          <a:xfrm>
            <a:off x="334822" y="526948"/>
            <a:ext cx="450387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ВІЙСЬКОВИЙ СТАН</a:t>
            </a:r>
            <a:endParaRPr sz="2800" dirty="0">
              <a:solidFill>
                <a:schemeClr val="lt1"/>
              </a:solidFill>
              <a:latin typeface="Proxima Nova" panose="020B0604020202020204" charset="0"/>
              <a:ea typeface="Proxima Nova"/>
              <a:cs typeface="Proxima Nova"/>
              <a:sym typeface="Proxima Nova"/>
            </a:endParaRPr>
          </a:p>
        </p:txBody>
      </p:sp>
      <p:sp>
        <p:nvSpPr>
          <p:cNvPr id="11" name="Google Shape;142;p5"/>
          <p:cNvSpPr txBox="1"/>
          <p:nvPr/>
        </p:nvSpPr>
        <p:spPr>
          <a:xfrm>
            <a:off x="531650" y="1963210"/>
            <a:ext cx="34347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a:ea typeface="Proxima Nova"/>
                <a:cs typeface="Proxima Nova"/>
                <a:sym typeface="Proxima Nova"/>
              </a:rPr>
              <a:t>Евакуйовано осіб</a:t>
            </a:r>
            <a:endParaRPr sz="2800" dirty="0">
              <a:solidFill>
                <a:srgbClr val="182947"/>
              </a:solidFill>
              <a:latin typeface="Proxima Nova"/>
              <a:ea typeface="Proxima Nova"/>
              <a:cs typeface="Proxima Nova"/>
              <a:sym typeface="Proxima Nova"/>
            </a:endParaRPr>
          </a:p>
        </p:txBody>
      </p:sp>
      <p:sp>
        <p:nvSpPr>
          <p:cNvPr id="12" name="Google Shape;142;p5"/>
          <p:cNvSpPr txBox="1"/>
          <p:nvPr/>
        </p:nvSpPr>
        <p:spPr>
          <a:xfrm>
            <a:off x="531650" y="3922733"/>
            <a:ext cx="531410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a:ea typeface="Proxima Nova"/>
                <a:cs typeface="Proxima Nova"/>
                <a:sym typeface="Proxima Nova"/>
              </a:rPr>
              <a:t>Доставлено гуманітарну допомогу</a:t>
            </a:r>
            <a:endParaRPr sz="2800" dirty="0">
              <a:solidFill>
                <a:srgbClr val="182947"/>
              </a:solidFill>
              <a:latin typeface="Proxima Nova"/>
              <a:ea typeface="Proxima Nova"/>
              <a:cs typeface="Proxima Nova"/>
              <a:sym typeface="Proxima Nova"/>
            </a:endParaRPr>
          </a:p>
        </p:txBody>
      </p:sp>
      <p:sp>
        <p:nvSpPr>
          <p:cNvPr id="13" name="Google Shape;142;p5"/>
          <p:cNvSpPr txBox="1"/>
          <p:nvPr/>
        </p:nvSpPr>
        <p:spPr>
          <a:xfrm>
            <a:off x="6377408" y="1963210"/>
            <a:ext cx="34347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a:ea typeface="Proxima Nova"/>
                <a:cs typeface="Proxima Nova"/>
                <a:sym typeface="Proxima Nova"/>
              </a:rPr>
              <a:t>Перевірка ВПО</a:t>
            </a:r>
            <a:endParaRPr sz="2800" dirty="0">
              <a:solidFill>
                <a:srgbClr val="182947"/>
              </a:solidFill>
              <a:latin typeface="Proxima Nova"/>
              <a:ea typeface="Proxima Nova"/>
              <a:cs typeface="Proxima Nova"/>
              <a:sym typeface="Proxima Nova"/>
            </a:endParaRPr>
          </a:p>
        </p:txBody>
      </p:sp>
      <p:sp>
        <p:nvSpPr>
          <p:cNvPr id="14" name="Google Shape;142;p5"/>
          <p:cNvSpPr txBox="1"/>
          <p:nvPr/>
        </p:nvSpPr>
        <p:spPr>
          <a:xfrm>
            <a:off x="6377408" y="3922733"/>
            <a:ext cx="3822419"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a:ea typeface="Proxima Nova"/>
                <a:cs typeface="Proxima Nova"/>
                <a:sym typeface="Proxima Nova"/>
              </a:rPr>
              <a:t>Виявлено зброї та</a:t>
            </a:r>
          </a:p>
          <a:p>
            <a:pPr marL="0" marR="0" lvl="0" indent="0" algn="l" rtl="0">
              <a:spcBef>
                <a:spcPts val="0"/>
              </a:spcBef>
              <a:spcAft>
                <a:spcPts val="0"/>
              </a:spcAft>
              <a:buNone/>
            </a:pPr>
            <a:r>
              <a:rPr lang="uk-UA" sz="2800" dirty="0">
                <a:solidFill>
                  <a:srgbClr val="182947"/>
                </a:solidFill>
                <a:latin typeface="Proxima Nova"/>
                <a:ea typeface="Proxima Nova"/>
                <a:cs typeface="Proxima Nova"/>
                <a:sym typeface="Proxima Nova"/>
              </a:rPr>
              <a:t>Вибухонебезпечних предметів</a:t>
            </a:r>
            <a:endParaRPr sz="2800" dirty="0">
              <a:solidFill>
                <a:srgbClr val="182947"/>
              </a:solidFill>
              <a:latin typeface="Proxima Nova"/>
              <a:ea typeface="Proxima Nova"/>
              <a:cs typeface="Proxima Nova"/>
              <a:sym typeface="Proxima Nova"/>
            </a:endParaRPr>
          </a:p>
        </p:txBody>
      </p:sp>
      <p:pic>
        <p:nvPicPr>
          <p:cNvPr id="2" name="Рисунок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0800000">
            <a:off x="10363987" y="5076696"/>
            <a:ext cx="1663853" cy="1663853"/>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283356" y="5162486"/>
            <a:ext cx="1462429" cy="1492274"/>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283356" y="2076450"/>
            <a:ext cx="1560597" cy="1560597"/>
          </a:xfrm>
          <a:prstGeom prst="rect">
            <a:avLst/>
          </a:prstGeom>
        </p:spPr>
      </p:pic>
      <p:pic>
        <p:nvPicPr>
          <p:cNvPr id="5" name="Рисунок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363987" y="2076451"/>
            <a:ext cx="1379602" cy="1379602"/>
          </a:xfrm>
          <a:prstGeom prst="rect">
            <a:avLst/>
          </a:prstGeom>
        </p:spPr>
      </p:pic>
      <p:sp>
        <p:nvSpPr>
          <p:cNvPr id="19" name="Google Shape;269;p12"/>
          <p:cNvSpPr txBox="1"/>
          <p:nvPr/>
        </p:nvSpPr>
        <p:spPr>
          <a:xfrm>
            <a:off x="1107712" y="2533456"/>
            <a:ext cx="1673588"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800" dirty="0" smtClean="0">
                <a:solidFill>
                  <a:schemeClr val="tx1"/>
                </a:solidFill>
                <a:latin typeface="Proxima Nova" panose="020B0604020202020204" charset="0"/>
                <a:ea typeface="Proxima Nova"/>
                <a:cs typeface="Proxima Nova"/>
                <a:sym typeface="Proxima Nova"/>
              </a:rPr>
              <a:t>0</a:t>
            </a:r>
            <a:endParaRPr sz="4800" dirty="0">
              <a:solidFill>
                <a:schemeClr val="tx1"/>
              </a:solidFill>
              <a:latin typeface="Proxima Nova" panose="020B0604020202020204" charset="0"/>
              <a:ea typeface="Proxima Nova"/>
              <a:cs typeface="Proxima Nova"/>
              <a:sym typeface="Proxima Nova"/>
            </a:endParaRPr>
          </a:p>
        </p:txBody>
      </p:sp>
      <p:sp>
        <p:nvSpPr>
          <p:cNvPr id="20" name="Google Shape;269;p12"/>
          <p:cNvSpPr txBox="1"/>
          <p:nvPr/>
        </p:nvSpPr>
        <p:spPr>
          <a:xfrm>
            <a:off x="1107712" y="5451902"/>
            <a:ext cx="1673588"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800" dirty="0" smtClean="0">
                <a:solidFill>
                  <a:schemeClr val="tx1"/>
                </a:solidFill>
                <a:latin typeface="Proxima Nova" panose="020B0604020202020204" charset="0"/>
                <a:ea typeface="Proxima Nova"/>
                <a:cs typeface="Proxima Nova"/>
                <a:sym typeface="Proxima Nova"/>
              </a:rPr>
              <a:t>8</a:t>
            </a:r>
            <a:endParaRPr sz="4800" dirty="0">
              <a:solidFill>
                <a:schemeClr val="tx1"/>
              </a:solidFill>
              <a:latin typeface="Proxima Nova" panose="020B0604020202020204" charset="0"/>
              <a:ea typeface="Proxima Nova"/>
              <a:cs typeface="Proxima Nova"/>
              <a:sym typeface="Proxima Nova"/>
            </a:endParaRPr>
          </a:p>
        </p:txBody>
      </p:sp>
      <p:sp>
        <p:nvSpPr>
          <p:cNvPr id="21" name="Google Shape;269;p12"/>
          <p:cNvSpPr txBox="1"/>
          <p:nvPr/>
        </p:nvSpPr>
        <p:spPr>
          <a:xfrm>
            <a:off x="6507595" y="2504728"/>
            <a:ext cx="1673588"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800" dirty="0" smtClean="0">
                <a:solidFill>
                  <a:schemeClr val="tx1"/>
                </a:solidFill>
                <a:latin typeface="Proxima Nova" panose="020B0604020202020204" charset="0"/>
                <a:ea typeface="Proxima Nova"/>
                <a:cs typeface="Proxima Nova"/>
                <a:sym typeface="Proxima Nova"/>
              </a:rPr>
              <a:t>310</a:t>
            </a:r>
            <a:endParaRPr sz="4800" dirty="0">
              <a:solidFill>
                <a:schemeClr val="tx1"/>
              </a:solidFill>
              <a:latin typeface="Proxima Nova" panose="020B0604020202020204" charset="0"/>
              <a:ea typeface="Proxima Nova"/>
              <a:cs typeface="Proxima Nova"/>
              <a:sym typeface="Proxima Nova"/>
            </a:endParaRPr>
          </a:p>
        </p:txBody>
      </p:sp>
      <p:sp>
        <p:nvSpPr>
          <p:cNvPr id="22" name="Google Shape;269;p12"/>
          <p:cNvSpPr txBox="1"/>
          <p:nvPr/>
        </p:nvSpPr>
        <p:spPr>
          <a:xfrm>
            <a:off x="6477777" y="5483205"/>
            <a:ext cx="1673588" cy="830956"/>
          </a:xfrm>
          <a:prstGeom prst="rect">
            <a:avLst/>
          </a:prstGeom>
          <a:solidFill>
            <a:schemeClr val="lt1"/>
          </a:solidFill>
          <a:ln w="2857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uk-UA" sz="4800" dirty="0" smtClean="0">
                <a:solidFill>
                  <a:schemeClr val="tx1"/>
                </a:solidFill>
                <a:latin typeface="Proxima Nova" panose="020B0604020202020204" charset="0"/>
                <a:ea typeface="Proxima Nova"/>
                <a:cs typeface="Proxima Nova"/>
                <a:sym typeface="Proxima Nova"/>
              </a:rPr>
              <a:t>6</a:t>
            </a:r>
            <a:endParaRPr sz="4800" dirty="0">
              <a:solidFill>
                <a:schemeClr val="tx1"/>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xmlns="" val="1123083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0"/>
          <p:cNvPicPr preferRelativeResize="0"/>
          <p:nvPr/>
        </p:nvPicPr>
        <p:blipFill rotWithShape="1">
          <a:blip r:embed="rId3">
            <a:alphaModFix/>
          </a:blip>
          <a:srcRect/>
          <a:stretch/>
        </p:blipFill>
        <p:spPr>
          <a:xfrm>
            <a:off x="-66677" y="-1043"/>
            <a:ext cx="12258677" cy="6857960"/>
          </a:xfrm>
          <a:prstGeom prst="rect">
            <a:avLst/>
          </a:prstGeom>
          <a:noFill/>
          <a:ln>
            <a:noFill/>
          </a:ln>
        </p:spPr>
      </p:pic>
      <p:sp>
        <p:nvSpPr>
          <p:cNvPr id="234" name="Google Shape;234;p10"/>
          <p:cNvSpPr txBox="1"/>
          <p:nvPr/>
        </p:nvSpPr>
        <p:spPr>
          <a:xfrm>
            <a:off x="260272" y="579421"/>
            <a:ext cx="483978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a:ea typeface="Proxima Nova"/>
                <a:cs typeface="Proxima Nova"/>
                <a:sym typeface="Proxima Nova"/>
              </a:rPr>
              <a:t>ПРОФІЛАКТИЧНА РОБОТА</a:t>
            </a:r>
            <a:endParaRPr sz="2800" dirty="0">
              <a:solidFill>
                <a:schemeClr val="lt1"/>
              </a:solidFill>
              <a:latin typeface="Proxima Nova"/>
              <a:ea typeface="Proxima Nova"/>
              <a:cs typeface="Proxima Nova"/>
              <a:sym typeface="Proxima Nova"/>
            </a:endParaRPr>
          </a:p>
        </p:txBody>
      </p:sp>
      <p:pic>
        <p:nvPicPr>
          <p:cNvPr id="12" name="Google Shape;212;p8"/>
          <p:cNvPicPr preferRelativeResize="0"/>
          <p:nvPr/>
        </p:nvPicPr>
        <p:blipFill rotWithShape="1">
          <a:blip r:embed="rId4">
            <a:alphaModFix/>
          </a:blip>
          <a:srcRect/>
          <a:stretch/>
        </p:blipFill>
        <p:spPr>
          <a:xfrm>
            <a:off x="1660445" y="1911925"/>
            <a:ext cx="977978" cy="1033591"/>
          </a:xfrm>
          <a:prstGeom prst="rect">
            <a:avLst/>
          </a:prstGeom>
          <a:noFill/>
          <a:ln>
            <a:noFill/>
          </a:ln>
        </p:spPr>
      </p:pic>
      <p:pic>
        <p:nvPicPr>
          <p:cNvPr id="13" name="Google Shape;257;p11"/>
          <p:cNvPicPr preferRelativeResize="0"/>
          <p:nvPr/>
        </p:nvPicPr>
        <p:blipFill rotWithShape="1">
          <a:blip r:embed="rId5">
            <a:alphaModFix/>
          </a:blip>
          <a:srcRect/>
          <a:stretch/>
        </p:blipFill>
        <p:spPr>
          <a:xfrm>
            <a:off x="5580725" y="1911925"/>
            <a:ext cx="1030548" cy="1033591"/>
          </a:xfrm>
          <a:prstGeom prst="rect">
            <a:avLst/>
          </a:prstGeom>
          <a:noFill/>
          <a:ln>
            <a:noFill/>
          </a:ln>
        </p:spPr>
      </p:pic>
      <p:pic>
        <p:nvPicPr>
          <p:cNvPr id="14" name="Google Shape;267;p12"/>
          <p:cNvPicPr preferRelativeResize="0"/>
          <p:nvPr/>
        </p:nvPicPr>
        <p:blipFill rotWithShape="1">
          <a:blip r:embed="rId6">
            <a:alphaModFix/>
          </a:blip>
          <a:srcRect/>
          <a:stretch/>
        </p:blipFill>
        <p:spPr>
          <a:xfrm>
            <a:off x="9553573" y="1911926"/>
            <a:ext cx="981075" cy="955100"/>
          </a:xfrm>
          <a:prstGeom prst="rect">
            <a:avLst/>
          </a:prstGeom>
          <a:noFill/>
          <a:ln>
            <a:noFill/>
          </a:ln>
        </p:spPr>
      </p:pic>
      <p:sp>
        <p:nvSpPr>
          <p:cNvPr id="15" name="Google Shape;188;p7"/>
          <p:cNvSpPr txBox="1"/>
          <p:nvPr/>
        </p:nvSpPr>
        <p:spPr>
          <a:xfrm>
            <a:off x="563600" y="3046994"/>
            <a:ext cx="333268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ГРОМАДСЬКОЇ БЕЗПЕКИ</a:t>
            </a:r>
          </a:p>
        </p:txBody>
      </p:sp>
      <p:sp>
        <p:nvSpPr>
          <p:cNvPr id="16" name="Google Shape;188;p7"/>
          <p:cNvSpPr txBox="1"/>
          <p:nvPr/>
        </p:nvSpPr>
        <p:spPr>
          <a:xfrm>
            <a:off x="4473574" y="3033314"/>
            <a:ext cx="333268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БЕЗПЕКА ДОРОЖНЬОГО РУХУ</a:t>
            </a:r>
          </a:p>
        </p:txBody>
      </p:sp>
      <p:sp>
        <p:nvSpPr>
          <p:cNvPr id="17" name="Google Shape;188;p7"/>
          <p:cNvSpPr txBox="1"/>
          <p:nvPr/>
        </p:nvSpPr>
        <p:spPr>
          <a:xfrm>
            <a:off x="8383548" y="3033314"/>
            <a:ext cx="333268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ДОЗВІЛЬНА СИСТЕМА</a:t>
            </a:r>
          </a:p>
        </p:txBody>
      </p:sp>
      <p:sp>
        <p:nvSpPr>
          <p:cNvPr id="18" name="Google Shape;144;p5"/>
          <p:cNvSpPr txBox="1"/>
          <p:nvPr/>
        </p:nvSpPr>
        <p:spPr>
          <a:xfrm>
            <a:off x="1397149" y="3342464"/>
            <a:ext cx="150456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6000" dirty="0" smtClean="0">
                <a:solidFill>
                  <a:srgbClr val="182947"/>
                </a:solidFill>
                <a:latin typeface="Proxima Nova"/>
                <a:ea typeface="Proxima Nova"/>
                <a:cs typeface="Proxima Nova"/>
                <a:sym typeface="Proxima Nova"/>
              </a:rPr>
              <a:t>54</a:t>
            </a:r>
            <a:endParaRPr sz="6000" dirty="0">
              <a:solidFill>
                <a:srgbClr val="182947"/>
              </a:solidFill>
              <a:latin typeface="Proxima Nova"/>
              <a:ea typeface="Proxima Nova"/>
              <a:cs typeface="Proxima Nova"/>
              <a:sym typeface="Proxima Nova"/>
            </a:endParaRPr>
          </a:p>
        </p:txBody>
      </p:sp>
      <p:sp>
        <p:nvSpPr>
          <p:cNvPr id="19" name="Google Shape;144;p5"/>
          <p:cNvSpPr txBox="1"/>
          <p:nvPr/>
        </p:nvSpPr>
        <p:spPr>
          <a:xfrm>
            <a:off x="5351911" y="3570917"/>
            <a:ext cx="150456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6000" dirty="0" smtClean="0">
                <a:solidFill>
                  <a:srgbClr val="182947"/>
                </a:solidFill>
                <a:latin typeface="Proxima Nova"/>
                <a:ea typeface="Proxima Nova"/>
                <a:cs typeface="Proxima Nova"/>
                <a:sym typeface="Proxima Nova"/>
              </a:rPr>
              <a:t>111</a:t>
            </a:r>
            <a:endParaRPr sz="6000" dirty="0">
              <a:solidFill>
                <a:srgbClr val="182947"/>
              </a:solidFill>
              <a:latin typeface="Proxima Nova"/>
              <a:ea typeface="Proxima Nova"/>
              <a:cs typeface="Proxima Nova"/>
              <a:sym typeface="Proxima Nova"/>
            </a:endParaRPr>
          </a:p>
        </p:txBody>
      </p:sp>
      <p:sp>
        <p:nvSpPr>
          <p:cNvPr id="20" name="Google Shape;144;p5"/>
          <p:cNvSpPr txBox="1"/>
          <p:nvPr/>
        </p:nvSpPr>
        <p:spPr>
          <a:xfrm>
            <a:off x="9306672" y="3356459"/>
            <a:ext cx="150456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6000" dirty="0" smtClean="0">
                <a:solidFill>
                  <a:srgbClr val="182947"/>
                </a:solidFill>
                <a:latin typeface="Proxima Nova"/>
                <a:ea typeface="Proxima Nova"/>
                <a:cs typeface="Proxima Nova"/>
                <a:sym typeface="Proxima Nova"/>
              </a:rPr>
              <a:t>4</a:t>
            </a:r>
            <a:endParaRPr sz="6000" dirty="0">
              <a:solidFill>
                <a:srgbClr val="182947"/>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9"/>
          <p:cNvPicPr preferRelativeResize="0"/>
          <p:nvPr/>
        </p:nvPicPr>
        <p:blipFill rotWithShape="1">
          <a:blip r:embed="rId3">
            <a:alphaModFix/>
          </a:blip>
          <a:srcRect/>
          <a:stretch/>
        </p:blipFill>
        <p:spPr>
          <a:xfrm>
            <a:off x="-1" y="40"/>
            <a:ext cx="12192073" cy="6857960"/>
          </a:xfrm>
          <a:prstGeom prst="rect">
            <a:avLst/>
          </a:prstGeom>
          <a:noFill/>
          <a:ln>
            <a:noFill/>
          </a:ln>
        </p:spPr>
      </p:pic>
      <p:sp>
        <p:nvSpPr>
          <p:cNvPr id="390" name="Google Shape;390;p19"/>
          <p:cNvSpPr/>
          <p:nvPr/>
        </p:nvSpPr>
        <p:spPr>
          <a:xfrm>
            <a:off x="304801" y="539253"/>
            <a:ext cx="60960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FFFFFF"/>
                </a:solidFill>
                <a:latin typeface="Proxima Nova" panose="020B0604020202020204" charset="0"/>
                <a:ea typeface="Proxima Nova"/>
                <a:cs typeface="Proxima Nova"/>
                <a:sym typeface="Proxima Nova"/>
              </a:rPr>
              <a:t>ФОТОЗВІТ</a:t>
            </a:r>
            <a:endParaRPr sz="2800" dirty="0">
              <a:solidFill>
                <a:srgbClr val="FFFFFF"/>
              </a:solidFill>
              <a:latin typeface="Proxima Nova" panose="020B0604020202020204" charset="0"/>
              <a:ea typeface="Proxima Nova"/>
              <a:cs typeface="Proxima Nova"/>
              <a:sym typeface="Proxima Nova"/>
            </a:endParaRPr>
          </a:p>
        </p:txBody>
      </p:sp>
      <p:pic>
        <p:nvPicPr>
          <p:cNvPr id="1026" name="Picture 2"/>
          <p:cNvPicPr>
            <a:picLocks noChangeAspect="1" noChangeArrowheads="1"/>
          </p:cNvPicPr>
          <p:nvPr/>
        </p:nvPicPr>
        <p:blipFill>
          <a:blip r:embed="rId4"/>
          <a:srcRect/>
          <a:stretch>
            <a:fillRect/>
          </a:stretch>
        </p:blipFill>
        <p:spPr bwMode="auto">
          <a:xfrm>
            <a:off x="125896" y="1759226"/>
            <a:ext cx="4008782" cy="4969565"/>
          </a:xfrm>
          <a:prstGeom prst="rect">
            <a:avLst/>
          </a:prstGeom>
          <a:noFill/>
          <a:ln w="9525">
            <a:noFill/>
            <a:miter lim="800000"/>
            <a:headEnd/>
            <a:tailEnd/>
          </a:ln>
        </p:spPr>
      </p:pic>
      <p:pic>
        <p:nvPicPr>
          <p:cNvPr id="8" name="Рисунок 7"/>
          <p:cNvPicPr/>
          <p:nvPr/>
        </p:nvPicPr>
        <p:blipFill>
          <a:blip r:embed="rId5" cstate="print"/>
          <a:srcRect/>
          <a:stretch>
            <a:fillRect/>
          </a:stretch>
        </p:blipFill>
        <p:spPr bwMode="auto">
          <a:xfrm>
            <a:off x="4234070" y="1798983"/>
            <a:ext cx="3617843" cy="4890051"/>
          </a:xfrm>
          <a:prstGeom prst="rect">
            <a:avLst/>
          </a:prstGeom>
          <a:noFill/>
          <a:ln w="9525">
            <a:noFill/>
            <a:miter lim="800000"/>
            <a:headEnd/>
            <a:tailEnd/>
          </a:ln>
        </p:spPr>
      </p:pic>
      <p:pic>
        <p:nvPicPr>
          <p:cNvPr id="1027" name="Picture 3"/>
          <p:cNvPicPr>
            <a:picLocks noChangeAspect="1" noChangeArrowheads="1"/>
          </p:cNvPicPr>
          <p:nvPr/>
        </p:nvPicPr>
        <p:blipFill>
          <a:blip r:embed="rId6"/>
          <a:srcRect t="34646" r="12717" b="1461"/>
          <a:stretch>
            <a:fillRect/>
          </a:stretch>
        </p:blipFill>
        <p:spPr bwMode="auto">
          <a:xfrm>
            <a:off x="7947991" y="1789043"/>
            <a:ext cx="4098235" cy="4880114"/>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p:cNvPicPr preferRelativeResize="0"/>
          <p:nvPr/>
        </p:nvPicPr>
        <p:blipFill rotWithShape="1">
          <a:blip r:embed="rId3">
            <a:alphaModFix/>
          </a:blip>
          <a:srcRect/>
          <a:stretch/>
        </p:blipFill>
        <p:spPr>
          <a:xfrm>
            <a:off x="-66677" y="-20232"/>
            <a:ext cx="12258677" cy="6857960"/>
          </a:xfrm>
          <a:prstGeom prst="rect">
            <a:avLst/>
          </a:prstGeom>
          <a:noFill/>
          <a:ln>
            <a:noFill/>
          </a:ln>
        </p:spPr>
      </p:pic>
      <p:sp>
        <p:nvSpPr>
          <p:cNvPr id="153" name="Google Shape;153;p6"/>
          <p:cNvSpPr txBox="1"/>
          <p:nvPr/>
        </p:nvSpPr>
        <p:spPr>
          <a:xfrm>
            <a:off x="260272" y="579421"/>
            <a:ext cx="547208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chemeClr val="lt1"/>
                </a:solidFill>
                <a:latin typeface="Proxima Nova" panose="020B0604020202020204" charset="0"/>
                <a:ea typeface="Proxima Nova"/>
                <a:cs typeface="Proxima Nova"/>
                <a:sym typeface="Proxima Nova"/>
              </a:rPr>
              <a:t>ПРОФІЛАКТИЧНА РОБОТА</a:t>
            </a:r>
            <a:endParaRPr sz="2800" dirty="0">
              <a:solidFill>
                <a:schemeClr val="lt1"/>
              </a:solidFill>
              <a:latin typeface="Proxima Nova" panose="020B0604020202020204" charset="0"/>
              <a:ea typeface="Proxima Nova"/>
              <a:cs typeface="Proxima Nova"/>
              <a:sym typeface="Proxima Nova"/>
            </a:endParaRPr>
          </a:p>
        </p:txBody>
      </p:sp>
      <p:sp>
        <p:nvSpPr>
          <p:cNvPr id="154" name="Google Shape;154;p6"/>
          <p:cNvSpPr txBox="1"/>
          <p:nvPr/>
        </p:nvSpPr>
        <p:spPr>
          <a:xfrm>
            <a:off x="595232" y="1718495"/>
            <a:ext cx="1128192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a:solidFill>
                  <a:srgbClr val="182947"/>
                </a:solidFill>
                <a:latin typeface="Proxima Nova" panose="020B0604020202020204" charset="0"/>
                <a:ea typeface="Proxima Nova"/>
                <a:cs typeface="Proxima Nova"/>
                <a:sym typeface="Proxima Nova"/>
              </a:rPr>
              <a:t>у сфері запобігання та протидії домашньому насильству</a:t>
            </a:r>
            <a:endParaRPr sz="2800" dirty="0">
              <a:solidFill>
                <a:srgbClr val="182947"/>
              </a:solidFill>
              <a:latin typeface="Proxima Nova" panose="020B0604020202020204" charset="0"/>
              <a:ea typeface="Proxima Nova"/>
              <a:cs typeface="Proxima Nova"/>
              <a:sym typeface="Proxima Nova"/>
            </a:endParaRPr>
          </a:p>
        </p:txBody>
      </p:sp>
      <p:cxnSp>
        <p:nvCxnSpPr>
          <p:cNvPr id="155" name="Google Shape;155;p6"/>
          <p:cNvCxnSpPr/>
          <p:nvPr/>
        </p:nvCxnSpPr>
        <p:spPr>
          <a:xfrm>
            <a:off x="526668" y="2241675"/>
            <a:ext cx="11101049" cy="0"/>
          </a:xfrm>
          <a:prstGeom prst="straightConnector1">
            <a:avLst/>
          </a:prstGeom>
          <a:noFill/>
          <a:ln w="38100" cap="flat" cmpd="sng">
            <a:solidFill>
              <a:schemeClr val="accent4"/>
            </a:solidFill>
            <a:prstDash val="solid"/>
            <a:miter lim="800000"/>
            <a:headEnd type="none" w="sm" len="sm"/>
            <a:tailEnd type="none" w="sm" len="sm"/>
          </a:ln>
        </p:spPr>
      </p:cxnSp>
      <p:pic>
        <p:nvPicPr>
          <p:cNvPr id="156" name="Google Shape;156;p6"/>
          <p:cNvPicPr preferRelativeResize="0"/>
          <p:nvPr/>
        </p:nvPicPr>
        <p:blipFill rotWithShape="1">
          <a:blip r:embed="rId4">
            <a:alphaModFix/>
          </a:blip>
          <a:srcRect/>
          <a:stretch/>
        </p:blipFill>
        <p:spPr>
          <a:xfrm>
            <a:off x="281955" y="2508424"/>
            <a:ext cx="664917" cy="622804"/>
          </a:xfrm>
          <a:prstGeom prst="rect">
            <a:avLst/>
          </a:prstGeom>
          <a:noFill/>
          <a:ln>
            <a:noFill/>
          </a:ln>
        </p:spPr>
      </p:pic>
      <p:sp>
        <p:nvSpPr>
          <p:cNvPr id="158" name="Google Shape;158;p6"/>
          <p:cNvSpPr txBox="1"/>
          <p:nvPr/>
        </p:nvSpPr>
        <p:spPr>
          <a:xfrm>
            <a:off x="1644255" y="4191764"/>
            <a:ext cx="4418406" cy="6462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Винесено термінових заборонних</a:t>
            </a:r>
            <a:endParaRPr sz="1200" dirty="0">
              <a:latin typeface="Proxima Nova" panose="020B0604020202020204" charset="0"/>
            </a:endParaRPr>
          </a:p>
          <a:p>
            <a:pPr marL="0" marR="0" lvl="0" indent="0" algn="just"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приписів стосовно кривдників</a:t>
            </a:r>
            <a:endParaRPr sz="1800" dirty="0">
              <a:solidFill>
                <a:srgbClr val="182947"/>
              </a:solidFill>
              <a:latin typeface="Proxima Nova" panose="020B0604020202020204" charset="0"/>
              <a:ea typeface="Proxima Nova"/>
              <a:cs typeface="Proxima Nova"/>
              <a:sym typeface="Proxima Nova"/>
            </a:endParaRPr>
          </a:p>
        </p:txBody>
      </p:sp>
      <p:pic>
        <p:nvPicPr>
          <p:cNvPr id="159" name="Google Shape;159;p6"/>
          <p:cNvPicPr preferRelativeResize="0"/>
          <p:nvPr/>
        </p:nvPicPr>
        <p:blipFill rotWithShape="1">
          <a:blip r:embed="rId5">
            <a:alphaModFix/>
          </a:blip>
          <a:srcRect/>
          <a:stretch/>
        </p:blipFill>
        <p:spPr>
          <a:xfrm>
            <a:off x="346621" y="4194570"/>
            <a:ext cx="535584" cy="565011"/>
          </a:xfrm>
          <a:prstGeom prst="rect">
            <a:avLst/>
          </a:prstGeom>
          <a:noFill/>
          <a:ln>
            <a:noFill/>
          </a:ln>
        </p:spPr>
      </p:pic>
      <p:pic>
        <p:nvPicPr>
          <p:cNvPr id="160" name="Google Shape;160;p6"/>
          <p:cNvPicPr preferRelativeResize="0"/>
          <p:nvPr/>
        </p:nvPicPr>
        <p:blipFill rotWithShape="1">
          <a:blip r:embed="rId6">
            <a:alphaModFix/>
          </a:blip>
          <a:srcRect/>
          <a:stretch/>
        </p:blipFill>
        <p:spPr>
          <a:xfrm>
            <a:off x="386269" y="3345823"/>
            <a:ext cx="514749" cy="578666"/>
          </a:xfrm>
          <a:prstGeom prst="rect">
            <a:avLst/>
          </a:prstGeom>
          <a:noFill/>
          <a:ln>
            <a:noFill/>
          </a:ln>
        </p:spPr>
      </p:pic>
      <p:sp>
        <p:nvSpPr>
          <p:cNvPr id="161" name="Google Shape;161;p6"/>
          <p:cNvSpPr txBox="1"/>
          <p:nvPr/>
        </p:nvSpPr>
        <p:spPr>
          <a:xfrm>
            <a:off x="1651629" y="3334112"/>
            <a:ext cx="378623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Кількість кривдників яких взято на облік у 2025 році</a:t>
            </a:r>
            <a:endParaRPr sz="1800" dirty="0">
              <a:solidFill>
                <a:srgbClr val="182947"/>
              </a:solidFill>
              <a:latin typeface="Proxima Nova" panose="020B0604020202020204" charset="0"/>
              <a:ea typeface="Proxima Nova"/>
              <a:cs typeface="Proxima Nova"/>
              <a:sym typeface="Proxima Nova"/>
            </a:endParaRPr>
          </a:p>
        </p:txBody>
      </p:sp>
      <p:sp>
        <p:nvSpPr>
          <p:cNvPr id="162" name="Google Shape;162;p6"/>
          <p:cNvSpPr txBox="1"/>
          <p:nvPr/>
        </p:nvSpPr>
        <p:spPr>
          <a:xfrm>
            <a:off x="1651629" y="4973287"/>
            <a:ext cx="5098748" cy="8309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uk-UA" sz="1600" dirty="0">
                <a:solidFill>
                  <a:srgbClr val="182947"/>
                </a:solidFill>
                <a:latin typeface="Proxima Nova" panose="020B0604020202020204" charset="0"/>
                <a:ea typeface="Proxima Nova"/>
                <a:cs typeface="Proxima Nova"/>
                <a:sym typeface="Proxima Nova"/>
              </a:rPr>
              <a:t>Складено адміністративних протоколів</a:t>
            </a:r>
            <a:endParaRPr sz="1600" dirty="0">
              <a:latin typeface="Proxima Nova" panose="020B0604020202020204" charset="0"/>
            </a:endParaRPr>
          </a:p>
          <a:p>
            <a:pPr marL="0" marR="0" lvl="0" indent="0" algn="just" rtl="0">
              <a:spcBef>
                <a:spcPts val="0"/>
              </a:spcBef>
              <a:spcAft>
                <a:spcPts val="0"/>
              </a:spcAft>
              <a:buNone/>
            </a:pPr>
            <a:r>
              <a:rPr lang="uk-UA" sz="1600" dirty="0">
                <a:solidFill>
                  <a:srgbClr val="182947"/>
                </a:solidFill>
                <a:latin typeface="Proxima Nova" panose="020B0604020202020204" charset="0"/>
                <a:ea typeface="Proxima Nova"/>
                <a:cs typeface="Proxima Nova"/>
                <a:sym typeface="Proxima Nova"/>
              </a:rPr>
              <a:t>за порушення ст. 173-2 КУпАП</a:t>
            </a:r>
            <a:endParaRPr sz="1600" dirty="0">
              <a:latin typeface="Proxima Nova" panose="020B0604020202020204" charset="0"/>
            </a:endParaRPr>
          </a:p>
          <a:p>
            <a:pPr marL="0" marR="0" lvl="0" indent="0" algn="just" rtl="0">
              <a:spcBef>
                <a:spcPts val="0"/>
              </a:spcBef>
              <a:spcAft>
                <a:spcPts val="0"/>
              </a:spcAft>
              <a:buNone/>
            </a:pPr>
            <a:r>
              <a:rPr lang="uk-UA" sz="1600" dirty="0">
                <a:solidFill>
                  <a:srgbClr val="182947"/>
                </a:solidFill>
                <a:latin typeface="Proxima Nova" panose="020B0604020202020204" charset="0"/>
                <a:ea typeface="Proxima Nova"/>
                <a:cs typeface="Proxima Nova"/>
                <a:sym typeface="Proxima Nova"/>
              </a:rPr>
              <a:t>«Вчинення домашнього насильства» </a:t>
            </a:r>
            <a:endParaRPr sz="1600" dirty="0">
              <a:solidFill>
                <a:srgbClr val="182947"/>
              </a:solidFill>
              <a:latin typeface="Proxima Nova" panose="020B0604020202020204" charset="0"/>
              <a:ea typeface="Proxima Nova"/>
              <a:cs typeface="Proxima Nova"/>
              <a:sym typeface="Proxima Nova"/>
            </a:endParaRPr>
          </a:p>
        </p:txBody>
      </p:sp>
      <p:sp>
        <p:nvSpPr>
          <p:cNvPr id="166" name="Google Shape;166;p6"/>
          <p:cNvSpPr txBox="1"/>
          <p:nvPr/>
        </p:nvSpPr>
        <p:spPr>
          <a:xfrm>
            <a:off x="881066" y="4236401"/>
            <a:ext cx="91870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rgbClr val="182947"/>
                </a:solidFill>
                <a:latin typeface="Proxima Nova" panose="020B0604020202020204" charset="0"/>
                <a:ea typeface="Proxima Nova"/>
                <a:cs typeface="Proxima Nova"/>
                <a:sym typeface="Proxima Nova"/>
              </a:rPr>
              <a:t>14</a:t>
            </a:r>
            <a:endParaRPr sz="2800" dirty="0">
              <a:solidFill>
                <a:srgbClr val="182947"/>
              </a:solidFill>
              <a:latin typeface="Proxima Nova" panose="020B0604020202020204" charset="0"/>
              <a:ea typeface="Proxima Nova"/>
              <a:cs typeface="Proxima Nova"/>
              <a:sym typeface="Proxima Nova"/>
            </a:endParaRPr>
          </a:p>
        </p:txBody>
      </p:sp>
      <p:sp>
        <p:nvSpPr>
          <p:cNvPr id="167" name="Google Shape;167;p6"/>
          <p:cNvSpPr txBox="1"/>
          <p:nvPr/>
        </p:nvSpPr>
        <p:spPr>
          <a:xfrm>
            <a:off x="989974" y="5378837"/>
            <a:ext cx="62793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rgbClr val="182947"/>
                </a:solidFill>
                <a:latin typeface="Proxima Nova" panose="020B0604020202020204" charset="0"/>
                <a:ea typeface="Proxima Nova"/>
                <a:cs typeface="Proxima Nova"/>
                <a:sym typeface="Proxima Nova"/>
              </a:rPr>
              <a:t>14</a:t>
            </a:r>
            <a:endParaRPr sz="2800" dirty="0">
              <a:solidFill>
                <a:srgbClr val="182947"/>
              </a:solidFill>
              <a:latin typeface="Proxima Nova" panose="020B0604020202020204" charset="0"/>
              <a:ea typeface="Proxima Nova"/>
              <a:cs typeface="Proxima Nova"/>
              <a:sym typeface="Proxima Nova"/>
            </a:endParaRPr>
          </a:p>
        </p:txBody>
      </p:sp>
      <p:sp>
        <p:nvSpPr>
          <p:cNvPr id="168" name="Google Shape;168;p6"/>
          <p:cNvSpPr txBox="1"/>
          <p:nvPr/>
        </p:nvSpPr>
        <p:spPr>
          <a:xfrm>
            <a:off x="881066" y="2558236"/>
            <a:ext cx="97132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rgbClr val="182947"/>
                </a:solidFill>
                <a:latin typeface="Montserrat SemiBold" panose="00000700000000000000" pitchFamily="2" charset="-52"/>
                <a:ea typeface="Proxima Nova"/>
                <a:cs typeface="Proxima Nova"/>
                <a:sym typeface="Proxima Nova"/>
              </a:rPr>
              <a:t>31</a:t>
            </a:r>
            <a:endParaRPr sz="2800" dirty="0">
              <a:solidFill>
                <a:srgbClr val="182947"/>
              </a:solidFill>
              <a:latin typeface="Montserrat SemiBold" panose="00000700000000000000" pitchFamily="2" charset="-52"/>
              <a:ea typeface="Proxima Nova"/>
              <a:cs typeface="Proxima Nova"/>
              <a:sym typeface="Proxima Nova"/>
            </a:endParaRPr>
          </a:p>
        </p:txBody>
      </p:sp>
      <p:pic>
        <p:nvPicPr>
          <p:cNvPr id="169" name="Google Shape;169;p6"/>
          <p:cNvPicPr preferRelativeResize="0"/>
          <p:nvPr/>
        </p:nvPicPr>
        <p:blipFill rotWithShape="1">
          <a:blip r:embed="rId7">
            <a:alphaModFix/>
          </a:blip>
          <a:srcRect/>
          <a:stretch/>
        </p:blipFill>
        <p:spPr>
          <a:xfrm>
            <a:off x="333769" y="5499667"/>
            <a:ext cx="592782" cy="688301"/>
          </a:xfrm>
          <a:prstGeom prst="rect">
            <a:avLst/>
          </a:prstGeom>
          <a:noFill/>
          <a:ln>
            <a:noFill/>
          </a:ln>
        </p:spPr>
      </p:pic>
      <p:sp>
        <p:nvSpPr>
          <p:cNvPr id="22" name="Google Shape;157;p6"/>
          <p:cNvSpPr txBox="1"/>
          <p:nvPr/>
        </p:nvSpPr>
        <p:spPr>
          <a:xfrm>
            <a:off x="1677594" y="2514962"/>
            <a:ext cx="463487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800" dirty="0">
                <a:solidFill>
                  <a:srgbClr val="182947"/>
                </a:solidFill>
                <a:latin typeface="Proxima Nova" panose="020B0604020202020204" charset="0"/>
                <a:ea typeface="Proxima Nova"/>
                <a:cs typeface="Proxima Nova"/>
                <a:sym typeface="Proxima Nova"/>
              </a:rPr>
              <a:t>Кількість кривдників, що перебувають</a:t>
            </a:r>
            <a:br>
              <a:rPr lang="uk-UA" sz="1800" dirty="0">
                <a:solidFill>
                  <a:srgbClr val="182947"/>
                </a:solidFill>
                <a:latin typeface="Proxima Nova" panose="020B0604020202020204" charset="0"/>
                <a:ea typeface="Proxima Nova"/>
                <a:cs typeface="Proxima Nova"/>
                <a:sym typeface="Proxima Nova"/>
              </a:rPr>
            </a:br>
            <a:r>
              <a:rPr lang="uk-UA" sz="1800" dirty="0">
                <a:solidFill>
                  <a:srgbClr val="182947"/>
                </a:solidFill>
                <a:latin typeface="Proxima Nova" panose="020B0604020202020204" charset="0"/>
                <a:ea typeface="Proxima Nova"/>
                <a:cs typeface="Proxima Nova"/>
                <a:sym typeface="Proxima Nova"/>
              </a:rPr>
              <a:t>на обліку</a:t>
            </a:r>
            <a:endParaRPr sz="1800" dirty="0">
              <a:solidFill>
                <a:srgbClr val="182947"/>
              </a:solidFill>
              <a:latin typeface="Proxima Nova" panose="020B0604020202020204" charset="0"/>
              <a:ea typeface="Proxima Nova"/>
              <a:cs typeface="Proxima Nova"/>
              <a:sym typeface="Proxima Nova"/>
            </a:endParaRPr>
          </a:p>
        </p:txBody>
      </p:sp>
      <p:sp>
        <p:nvSpPr>
          <p:cNvPr id="23" name="Google Shape;168;p6"/>
          <p:cNvSpPr txBox="1"/>
          <p:nvPr/>
        </p:nvSpPr>
        <p:spPr>
          <a:xfrm>
            <a:off x="865366" y="3401309"/>
            <a:ext cx="97132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rgbClr val="182947"/>
                </a:solidFill>
                <a:latin typeface="Proxima Nova" panose="020B0604020202020204" charset="0"/>
                <a:ea typeface="Proxima Nova"/>
                <a:cs typeface="Proxima Nova"/>
                <a:sym typeface="Proxima Nova"/>
              </a:rPr>
              <a:t>14</a:t>
            </a:r>
            <a:endParaRPr sz="2800" dirty="0">
              <a:solidFill>
                <a:srgbClr val="182947"/>
              </a:solidFill>
              <a:latin typeface="Proxima Nova" panose="020B0604020202020204" charset="0"/>
              <a:ea typeface="Proxima Nova"/>
              <a:cs typeface="Proxima Nova"/>
              <a:sym typeface="Proxima Nova"/>
            </a:endParaRPr>
          </a:p>
        </p:txBody>
      </p:sp>
      <p:sp>
        <p:nvSpPr>
          <p:cNvPr id="24" name="Google Shape;162;p6"/>
          <p:cNvSpPr txBox="1"/>
          <p:nvPr/>
        </p:nvSpPr>
        <p:spPr>
          <a:xfrm>
            <a:off x="1684933" y="5905822"/>
            <a:ext cx="392514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1600" dirty="0" err="1">
                <a:solidFill>
                  <a:srgbClr val="182947"/>
                </a:solidFill>
                <a:latin typeface="Proxima Nova" panose="020B0604020202020204" charset="0"/>
                <a:ea typeface="Proxima Nova"/>
                <a:cs typeface="Proxima Nova"/>
                <a:sym typeface="Proxima Nova"/>
              </a:rPr>
              <a:t>Вироки</a:t>
            </a:r>
            <a:r>
              <a:rPr lang="uk-UA" sz="1600" dirty="0">
                <a:solidFill>
                  <a:srgbClr val="182947"/>
                </a:solidFill>
                <a:latin typeface="Proxima Nova" panose="020B0604020202020204" charset="0"/>
                <a:ea typeface="Proxima Nova"/>
                <a:cs typeface="Proxima Nova"/>
                <a:sym typeface="Proxima Nova"/>
              </a:rPr>
              <a:t> суду про визнання кривдника винуватим</a:t>
            </a:r>
            <a:endParaRPr sz="1600" dirty="0">
              <a:solidFill>
                <a:srgbClr val="182947"/>
              </a:solidFill>
              <a:latin typeface="Proxima Nova" panose="020B0604020202020204" charset="0"/>
              <a:ea typeface="Proxima Nova"/>
              <a:cs typeface="Proxima Nova"/>
              <a:sym typeface="Proxima Nova"/>
            </a:endParaRPr>
          </a:p>
        </p:txBody>
      </p:sp>
      <p:cxnSp>
        <p:nvCxnSpPr>
          <p:cNvPr id="5" name="Прямая соединительная линия 4"/>
          <p:cNvCxnSpPr/>
          <p:nvPr/>
        </p:nvCxnSpPr>
        <p:spPr>
          <a:xfrm>
            <a:off x="982193" y="5870922"/>
            <a:ext cx="627931" cy="0"/>
          </a:xfrm>
          <a:prstGeom prst="line">
            <a:avLst/>
          </a:prstGeom>
          <a:ln w="19050">
            <a:solidFill>
              <a:srgbClr val="182947"/>
            </a:solidFill>
          </a:ln>
        </p:spPr>
        <p:style>
          <a:lnRef idx="1">
            <a:schemeClr val="accent1"/>
          </a:lnRef>
          <a:fillRef idx="0">
            <a:schemeClr val="accent1"/>
          </a:fillRef>
          <a:effectRef idx="0">
            <a:schemeClr val="accent1"/>
          </a:effectRef>
          <a:fontRef idx="minor">
            <a:schemeClr val="tx1"/>
          </a:fontRef>
        </p:style>
      </p:cxnSp>
      <p:sp>
        <p:nvSpPr>
          <p:cNvPr id="27" name="Google Shape;167;p6"/>
          <p:cNvSpPr txBox="1"/>
          <p:nvPr/>
        </p:nvSpPr>
        <p:spPr>
          <a:xfrm>
            <a:off x="994454" y="5886852"/>
            <a:ext cx="69047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2800" dirty="0" smtClean="0">
                <a:solidFill>
                  <a:srgbClr val="182947"/>
                </a:solidFill>
                <a:latin typeface="Proxima Nova" panose="020B0604020202020204" charset="0"/>
                <a:ea typeface="Proxima Nova"/>
                <a:cs typeface="Proxima Nova"/>
                <a:sym typeface="Proxima Nova"/>
              </a:rPr>
              <a:t>1</a:t>
            </a:r>
            <a:endParaRPr sz="2800" dirty="0">
              <a:solidFill>
                <a:srgbClr val="182947"/>
              </a:solidFill>
              <a:latin typeface="Proxima Nova" panose="020B0604020202020204" charset="0"/>
              <a:ea typeface="Proxima Nova"/>
              <a:cs typeface="Proxima Nova"/>
              <a:sym typeface="Proxima Nova"/>
            </a:endParaRPr>
          </a:p>
        </p:txBody>
      </p:sp>
      <p:cxnSp>
        <p:nvCxnSpPr>
          <p:cNvPr id="29" name="Прямая соединительная линия 28"/>
          <p:cNvCxnSpPr/>
          <p:nvPr/>
        </p:nvCxnSpPr>
        <p:spPr>
          <a:xfrm>
            <a:off x="1748356" y="5870922"/>
            <a:ext cx="4251743" cy="0"/>
          </a:xfrm>
          <a:prstGeom prst="line">
            <a:avLst/>
          </a:prstGeom>
          <a:ln w="19050">
            <a:solidFill>
              <a:srgbClr val="182947"/>
            </a:solidFill>
          </a:ln>
        </p:spPr>
        <p:style>
          <a:lnRef idx="1">
            <a:schemeClr val="accent1"/>
          </a:lnRef>
          <a:fillRef idx="0">
            <a:schemeClr val="accent1"/>
          </a:fillRef>
          <a:effectRef idx="0">
            <a:schemeClr val="accent1"/>
          </a:effectRef>
          <a:fontRef idx="minor">
            <a:schemeClr val="tx1"/>
          </a:fontRef>
        </p:style>
      </p:cxnSp>
      <p:pic>
        <p:nvPicPr>
          <p:cNvPr id="28" name="Google Shape;315;p14"/>
          <p:cNvPicPr preferRelativeResize="0"/>
          <p:nvPr/>
        </p:nvPicPr>
        <p:blipFill rotWithShape="1">
          <a:blip r:embed="rId8">
            <a:alphaModFix/>
          </a:blip>
          <a:srcRect/>
          <a:stretch/>
        </p:blipFill>
        <p:spPr>
          <a:xfrm>
            <a:off x="6011390" y="2555866"/>
            <a:ext cx="667982" cy="694314"/>
          </a:xfrm>
          <a:prstGeom prst="rect">
            <a:avLst/>
          </a:prstGeom>
          <a:noFill/>
          <a:ln>
            <a:noFill/>
          </a:ln>
        </p:spPr>
      </p:pic>
      <p:sp>
        <p:nvSpPr>
          <p:cNvPr id="30" name="Google Shape;168;p6"/>
          <p:cNvSpPr txBox="1"/>
          <p:nvPr/>
        </p:nvSpPr>
        <p:spPr>
          <a:xfrm>
            <a:off x="6547972" y="2280318"/>
            <a:ext cx="97132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Montserrat SemiBold" panose="00000700000000000000" pitchFamily="2" charset="-52"/>
                <a:ea typeface="Proxima Nova"/>
                <a:cs typeface="Proxima Nova"/>
                <a:sym typeface="Proxima Nova"/>
              </a:rPr>
              <a:t>4</a:t>
            </a:r>
            <a:endParaRPr sz="3200" dirty="0">
              <a:solidFill>
                <a:srgbClr val="182947"/>
              </a:solidFill>
              <a:latin typeface="Montserrat SemiBold" panose="00000700000000000000" pitchFamily="2" charset="-52"/>
              <a:ea typeface="Proxima Nova"/>
              <a:cs typeface="Proxima Nova"/>
              <a:sym typeface="Proxima Nova"/>
            </a:endParaRPr>
          </a:p>
        </p:txBody>
      </p:sp>
      <p:sp>
        <p:nvSpPr>
          <p:cNvPr id="31" name="Google Shape;161;p6"/>
          <p:cNvSpPr txBox="1"/>
          <p:nvPr/>
        </p:nvSpPr>
        <p:spPr>
          <a:xfrm>
            <a:off x="7592473" y="2417299"/>
            <a:ext cx="3996126"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uk-UA" sz="1600" dirty="0">
                <a:solidFill>
                  <a:srgbClr val="182947"/>
                </a:solidFill>
                <a:latin typeface="Proxima Nova" panose="020B0604020202020204" charset="0"/>
                <a:ea typeface="Proxima Nova"/>
                <a:cs typeface="Proxima Nova"/>
                <a:sym typeface="Proxima Nova"/>
              </a:rPr>
              <a:t>профілактичні заходи</a:t>
            </a:r>
          </a:p>
        </p:txBody>
      </p:sp>
      <p:cxnSp>
        <p:nvCxnSpPr>
          <p:cNvPr id="32" name="Прямая соединительная линия 31"/>
          <p:cNvCxnSpPr/>
          <p:nvPr/>
        </p:nvCxnSpPr>
        <p:spPr>
          <a:xfrm flipV="1">
            <a:off x="6624391" y="2836206"/>
            <a:ext cx="772029" cy="1901"/>
          </a:xfrm>
          <a:prstGeom prst="line">
            <a:avLst/>
          </a:prstGeom>
          <a:ln w="19050">
            <a:solidFill>
              <a:srgbClr val="182947"/>
            </a:solidFill>
          </a:ln>
        </p:spPr>
        <p:style>
          <a:lnRef idx="1">
            <a:schemeClr val="accent1"/>
          </a:lnRef>
          <a:fillRef idx="0">
            <a:schemeClr val="accent1"/>
          </a:fillRef>
          <a:effectRef idx="0">
            <a:schemeClr val="accent1"/>
          </a:effectRef>
          <a:fontRef idx="minor">
            <a:schemeClr val="tx1"/>
          </a:fontRef>
        </p:style>
      </p:cxnSp>
      <p:sp>
        <p:nvSpPr>
          <p:cNvPr id="33" name="Google Shape;168;p6"/>
          <p:cNvSpPr txBox="1"/>
          <p:nvPr/>
        </p:nvSpPr>
        <p:spPr>
          <a:xfrm>
            <a:off x="6547972" y="2819826"/>
            <a:ext cx="97132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uk-UA" sz="3200" dirty="0" smtClean="0">
                <a:solidFill>
                  <a:srgbClr val="182947"/>
                </a:solidFill>
                <a:latin typeface="Montserrat SemiBold" panose="00000700000000000000" pitchFamily="2" charset="-52"/>
                <a:ea typeface="Proxima Nova"/>
                <a:cs typeface="Proxima Nova"/>
                <a:sym typeface="Proxima Nova"/>
              </a:rPr>
              <a:t>4</a:t>
            </a:r>
            <a:endParaRPr sz="3200" dirty="0">
              <a:solidFill>
                <a:srgbClr val="182947"/>
              </a:solidFill>
              <a:latin typeface="Montserrat SemiBold" panose="00000700000000000000" pitchFamily="2" charset="-52"/>
              <a:ea typeface="Proxima Nova"/>
              <a:cs typeface="Proxima Nova"/>
              <a:sym typeface="Proxima Nova"/>
            </a:endParaRPr>
          </a:p>
        </p:txBody>
      </p:sp>
      <p:cxnSp>
        <p:nvCxnSpPr>
          <p:cNvPr id="34" name="Прямая соединительная линия 33"/>
          <p:cNvCxnSpPr/>
          <p:nvPr/>
        </p:nvCxnSpPr>
        <p:spPr>
          <a:xfrm>
            <a:off x="7691670" y="2836206"/>
            <a:ext cx="3896929" cy="12552"/>
          </a:xfrm>
          <a:prstGeom prst="line">
            <a:avLst/>
          </a:prstGeom>
          <a:ln w="19050">
            <a:solidFill>
              <a:srgbClr val="182947"/>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01812" y="2859733"/>
            <a:ext cx="4311756" cy="584775"/>
          </a:xfrm>
          <a:prstGeom prst="rect">
            <a:avLst/>
          </a:prstGeom>
          <a:noFill/>
        </p:spPr>
        <p:txBody>
          <a:bodyPr wrap="square" rtlCol="0">
            <a:spAutoFit/>
          </a:bodyPr>
          <a:lstStyle/>
          <a:p>
            <a:r>
              <a:rPr lang="ru-RU" sz="1600" dirty="0" err="1">
                <a:solidFill>
                  <a:srgbClr val="182947"/>
                </a:solidFill>
                <a:latin typeface="Proxima Nova" panose="020B0604020202020204" charset="0"/>
                <a:ea typeface="Proxima Nova"/>
                <a:cs typeface="Proxima Nova"/>
                <a:sym typeface="Proxima Nova"/>
              </a:rPr>
              <a:t>виступи</a:t>
            </a:r>
            <a:r>
              <a:rPr lang="ru-RU" sz="1600" dirty="0">
                <a:solidFill>
                  <a:srgbClr val="182947"/>
                </a:solidFill>
                <a:latin typeface="Proxima Nova" panose="020B0604020202020204" charset="0"/>
                <a:ea typeface="Proxima Nova"/>
                <a:cs typeface="Proxima Nova"/>
                <a:sym typeface="Proxima Nova"/>
              </a:rPr>
              <a:t> перед </a:t>
            </a:r>
            <a:r>
              <a:rPr lang="ru-RU" sz="1600" dirty="0" err="1">
                <a:solidFill>
                  <a:srgbClr val="182947"/>
                </a:solidFill>
                <a:latin typeface="Proxima Nova" panose="020B0604020202020204" charset="0"/>
                <a:ea typeface="Proxima Nova"/>
                <a:cs typeface="Proxima Nova"/>
                <a:sym typeface="Proxima Nova"/>
              </a:rPr>
              <a:t>мешканцями</a:t>
            </a:r>
            <a:r>
              <a:rPr lang="ru-RU" sz="1600" dirty="0">
                <a:solidFill>
                  <a:srgbClr val="182947"/>
                </a:solidFill>
                <a:latin typeface="Proxima Nova" panose="020B0604020202020204" charset="0"/>
                <a:ea typeface="Proxima Nova"/>
                <a:cs typeface="Proxima Nova"/>
                <a:sym typeface="Proxima Nova"/>
              </a:rPr>
              <a:t> </a:t>
            </a:r>
            <a:r>
              <a:rPr lang="ru-RU" sz="1600" dirty="0" err="1">
                <a:solidFill>
                  <a:srgbClr val="182947"/>
                </a:solidFill>
                <a:latin typeface="Proxima Nova" panose="020B0604020202020204" charset="0"/>
                <a:ea typeface="Proxima Nova"/>
                <a:cs typeface="Proxima Nova"/>
                <a:sym typeface="Proxima Nova"/>
              </a:rPr>
              <a:t>громади</a:t>
            </a:r>
            <a:r>
              <a:rPr lang="ru-RU" sz="1600" dirty="0">
                <a:solidFill>
                  <a:srgbClr val="182947"/>
                </a:solidFill>
                <a:latin typeface="Proxima Nova" panose="020B0604020202020204" charset="0"/>
                <a:ea typeface="Proxima Nova"/>
                <a:cs typeface="Proxima Nova"/>
                <a:sym typeface="Proxima Nova"/>
              </a:rPr>
              <a:t> на тему </a:t>
            </a:r>
            <a:r>
              <a:rPr lang="ru-RU" sz="1600" dirty="0" err="1">
                <a:solidFill>
                  <a:srgbClr val="182947"/>
                </a:solidFill>
                <a:latin typeface="Proxima Nova" panose="020B0604020202020204" charset="0"/>
                <a:ea typeface="Proxima Nova"/>
                <a:cs typeface="Proxima Nova"/>
                <a:sym typeface="Proxima Nova"/>
              </a:rPr>
              <a:t>запобігання</a:t>
            </a:r>
            <a:r>
              <a:rPr lang="ru-RU" sz="1600" dirty="0">
                <a:solidFill>
                  <a:srgbClr val="182947"/>
                </a:solidFill>
                <a:latin typeface="Proxima Nova" panose="020B0604020202020204" charset="0"/>
                <a:ea typeface="Proxima Nova"/>
                <a:cs typeface="Proxima Nova"/>
                <a:sym typeface="Proxima Nova"/>
              </a:rPr>
              <a:t> </a:t>
            </a:r>
            <a:r>
              <a:rPr lang="ru-RU" sz="1600" dirty="0" err="1">
                <a:solidFill>
                  <a:srgbClr val="182947"/>
                </a:solidFill>
                <a:latin typeface="Proxima Nova" panose="020B0604020202020204" charset="0"/>
                <a:ea typeface="Proxima Nova"/>
                <a:cs typeface="Proxima Nova"/>
                <a:sym typeface="Proxima Nova"/>
              </a:rPr>
              <a:t>домашнього</a:t>
            </a:r>
            <a:r>
              <a:rPr lang="ru-RU" sz="1600" dirty="0">
                <a:solidFill>
                  <a:srgbClr val="182947"/>
                </a:solidFill>
                <a:latin typeface="Proxima Nova" panose="020B0604020202020204" charset="0"/>
                <a:ea typeface="Proxima Nova"/>
                <a:cs typeface="Proxima Nova"/>
                <a:sym typeface="Proxima Nova"/>
              </a:rPr>
              <a:t> </a:t>
            </a:r>
            <a:r>
              <a:rPr lang="ru-RU" sz="1600" dirty="0" err="1">
                <a:solidFill>
                  <a:srgbClr val="182947"/>
                </a:solidFill>
                <a:latin typeface="Proxima Nova" panose="020B0604020202020204" charset="0"/>
                <a:ea typeface="Proxima Nova"/>
                <a:cs typeface="Proxima Nova"/>
                <a:sym typeface="Proxima Nova"/>
              </a:rPr>
              <a:t>насильства</a:t>
            </a:r>
            <a:endParaRPr lang="ru-RU" sz="1600" dirty="0">
              <a:solidFill>
                <a:srgbClr val="182947"/>
              </a:solidFill>
              <a:latin typeface="Proxima Nova" panose="020B0604020202020204" charset="0"/>
              <a:ea typeface="Proxima Nova"/>
              <a:cs typeface="Proxima Nova"/>
              <a:sym typeface="Proxima Nova"/>
            </a:endParaRPr>
          </a:p>
        </p:txBody>
      </p:sp>
      <p:sp>
        <p:nvSpPr>
          <p:cNvPr id="35" name="Прямоугольник 34"/>
          <p:cNvSpPr/>
          <p:nvPr/>
        </p:nvSpPr>
        <p:spPr>
          <a:xfrm>
            <a:off x="6300556" y="3879531"/>
            <a:ext cx="5542220" cy="2791013"/>
          </a:xfrm>
          <a:prstGeom prst="rect">
            <a:avLst/>
          </a:prstGeom>
          <a:noFill/>
          <a:ln w="190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p:cNvSpPr txBox="1"/>
          <p:nvPr/>
        </p:nvSpPr>
        <p:spPr>
          <a:xfrm>
            <a:off x="6482419" y="3995224"/>
            <a:ext cx="5219348" cy="2308324"/>
          </a:xfrm>
          <a:prstGeom prst="rect">
            <a:avLst/>
          </a:prstGeom>
          <a:noFill/>
        </p:spPr>
        <p:txBody>
          <a:bodyPr wrap="square" rtlCol="0">
            <a:spAutoFit/>
          </a:bodyPr>
          <a:lstStyle/>
          <a:p>
            <a:r>
              <a:rPr lang="uk-UA" sz="1800" b="1" u="sng" dirty="0">
                <a:solidFill>
                  <a:srgbClr val="182947"/>
                </a:solidFill>
                <a:latin typeface="Proxima Nova" panose="020B0604020202020204" charset="0"/>
              </a:rPr>
              <a:t>Співпраця по напрямку із:</a:t>
            </a:r>
          </a:p>
          <a:p>
            <a:endParaRPr lang="uk-UA" sz="1800" b="1" u="sng" dirty="0">
              <a:solidFill>
                <a:srgbClr val="182947"/>
              </a:solidFill>
              <a:latin typeface="Proxima Nova" panose="020B0604020202020204" charset="0"/>
            </a:endParaRPr>
          </a:p>
          <a:p>
            <a:pPr marL="285750" indent="-285750">
              <a:buFont typeface="Wingdings" panose="05000000000000000000" pitchFamily="2" charset="2"/>
              <a:buChar char="§"/>
            </a:pPr>
            <a:r>
              <a:rPr lang="uk-UA" sz="1800" b="1" dirty="0">
                <a:solidFill>
                  <a:schemeClr val="tx1"/>
                </a:solidFill>
                <a:latin typeface="Proxima Nova" panose="020B0604020202020204" charset="0"/>
              </a:rPr>
              <a:t>Службою у справах дітей та сім’ї</a:t>
            </a:r>
          </a:p>
          <a:p>
            <a:pPr marL="285750" indent="-285750">
              <a:buFont typeface="Wingdings" panose="05000000000000000000" pitchFamily="2" charset="2"/>
              <a:buChar char="§"/>
            </a:pPr>
            <a:r>
              <a:rPr lang="uk-UA" sz="1800" b="1" dirty="0">
                <a:solidFill>
                  <a:schemeClr val="tx1"/>
                </a:solidFill>
                <a:latin typeface="Proxima Nova" panose="020B0604020202020204" charset="0"/>
              </a:rPr>
              <a:t>Центри соціально-психологічної допомоги</a:t>
            </a:r>
          </a:p>
          <a:p>
            <a:pPr marL="285750" indent="-285750">
              <a:buFont typeface="Wingdings" panose="05000000000000000000" pitchFamily="2" charset="2"/>
              <a:buChar char="§"/>
            </a:pPr>
            <a:r>
              <a:rPr lang="uk-UA" sz="1800" b="1" dirty="0">
                <a:solidFill>
                  <a:schemeClr val="tx1"/>
                </a:solidFill>
                <a:latin typeface="Proxima Nova" panose="020B0604020202020204" charset="0"/>
              </a:rPr>
              <a:t>Із спеціалістами з Безоплатної вторинної правничої допомоги</a:t>
            </a:r>
          </a:p>
          <a:p>
            <a:pPr marL="285750" indent="-285750">
              <a:buFont typeface="Wingdings" panose="05000000000000000000" pitchFamily="2" charset="2"/>
              <a:buChar char="§"/>
            </a:pPr>
            <a:r>
              <a:rPr lang="uk-UA" sz="1800" b="1" dirty="0" smtClean="0">
                <a:solidFill>
                  <a:schemeClr val="tx1"/>
                </a:solidFill>
                <a:latin typeface="Proxima Nova" panose="020B0604020202020204" charset="0"/>
              </a:rPr>
              <a:t>Центр життєстійкості</a:t>
            </a:r>
            <a:endParaRPr lang="uk-UA" sz="1800" b="1" dirty="0">
              <a:solidFill>
                <a:schemeClr val="tx1"/>
              </a:solidFill>
              <a:latin typeface="Proxima Nova" panose="020B0604020202020204" charset="0"/>
            </a:endParaRPr>
          </a:p>
          <a:p>
            <a:pPr marL="285750" indent="-285750"/>
            <a:endParaRPr lang="uk-UA" sz="1800" b="1" dirty="0">
              <a:solidFill>
                <a:srgbClr val="FF0000"/>
              </a:solidFill>
              <a:latin typeface="Proxima Nova" panose="020B0604020202020204"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TotalTime>
  <Words>1048</Words>
  <Application>Microsoft Office PowerPoint</Application>
  <PresentationFormat>Произвольный</PresentationFormat>
  <Paragraphs>310</Paragraphs>
  <Slides>31</Slides>
  <Notes>30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31</vt:i4>
      </vt:variant>
    </vt:vector>
  </HeadingPairs>
  <TitlesOfParts>
    <vt:vector size="40" baseType="lpstr">
      <vt:lpstr>Arial</vt:lpstr>
      <vt:lpstr>Proxima Nova</vt:lpstr>
      <vt:lpstr>Calibri</vt:lpstr>
      <vt:lpstr>Wingdings</vt:lpstr>
      <vt:lpstr>Montserrat SemiBold</vt:lpstr>
      <vt:lpstr>Times New Roman</vt:lpstr>
      <vt:lpstr>Proxima Nova Rg</vt:lpstr>
      <vt:lpstr>Montserrat Light</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TCPO</dc:creator>
  <cp:lastModifiedBy>POLICE</cp:lastModifiedBy>
  <cp:revision>104</cp:revision>
  <dcterms:created xsi:type="dcterms:W3CDTF">2020-12-03T09:33:15Z</dcterms:created>
  <dcterms:modified xsi:type="dcterms:W3CDTF">2025-08-13T12:02:05Z</dcterms:modified>
</cp:coreProperties>
</file>